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69" r:id="rId4"/>
    <p:sldId id="274" r:id="rId5"/>
    <p:sldId id="275" r:id="rId6"/>
    <p:sldId id="278" r:id="rId7"/>
    <p:sldId id="273" r:id="rId8"/>
    <p:sldId id="280" r:id="rId9"/>
    <p:sldId id="281" r:id="rId10"/>
    <p:sldId id="283" r:id="rId11"/>
    <p:sldId id="284" r:id="rId12"/>
    <p:sldId id="279" r:id="rId13"/>
    <p:sldId id="276" r:id="rId14"/>
    <p:sldId id="270" r:id="rId15"/>
  </p:sldIdLst>
  <p:sldSz cx="12192000" cy="6858000"/>
  <p:notesSz cx="6888163" cy="10021888"/>
  <p:embeddedFontLst>
    <p:embeddedFont>
      <p:font typeface="Noto Sans" charset="0"/>
      <p:regular r:id="rId16"/>
      <p:bold r:id="rId17"/>
      <p:italic r:id="rId18"/>
      <p:boldItalic r:id="rId19"/>
    </p:embeddedFont>
    <p:embeddedFont>
      <p:font typeface="맑은 고딕" pitchFamily="50" charset="-127"/>
      <p:regular r:id="rId20"/>
      <p:bold r:id="rId21"/>
    </p:embeddedFont>
    <p:embeddedFont>
      <p:font typeface="나눔고딕" pitchFamily="50" charset="-127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" initials="w" lastIdx="1" clrIdx="0">
    <p:extLst>
      <p:ext uri="{19B8F6BF-5375-455C-9EA6-DF929625EA0E}">
        <p15:presenceInfo xmlns:p15="http://schemas.microsoft.com/office/powerpoint/2012/main" xmlns="" userId="win" providerId="None"/>
      </p:ext>
    </p:extLst>
  </p:cmAuthor>
  <p:cmAuthor id="2" name="daejung6837@naver.com" initials="" lastIdx="1" clrIdx="1">
    <p:extLst>
      <p:ext uri="{19B8F6BF-5375-455C-9EA6-DF929625EA0E}">
        <p15:presenceInfo xmlns:p15="http://schemas.microsoft.com/office/powerpoint/2012/main" xmlns="" userId="6b133fcda9032d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6370" autoAdjust="0"/>
  </p:normalViewPr>
  <p:slideViewPr>
    <p:cSldViewPr snapToGrid="0">
      <p:cViewPr varScale="1">
        <p:scale>
          <a:sx n="122" d="100"/>
          <a:sy n="122" d="100"/>
        </p:scale>
        <p:origin x="-96" y="-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0.26397218741310946"/>
          <c:y val="8.6689482083335448E-2"/>
          <c:w val="0.47689292801560135"/>
          <c:h val="0.8996227049561379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6D-41FF-B9A4-6937E5C895DB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DD-4C83-92EB-66181B1B777A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6D-41FF-B9A4-6937E5C895DB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6D-41FF-B9A4-6937E5C895DB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46D-41FF-B9A4-6937E5C895DB}"/>
              </c:ext>
            </c:extLst>
          </c:dPt>
          <c:dLbls>
            <c:dLbl>
              <c:idx val="1"/>
              <c:layout>
                <c:manualLayout>
                  <c:x val="-8.8682860961392966E-17"/>
                  <c:y val="-0.12616283539632525"/>
                </c:manualLayout>
              </c:layout>
              <c:tx>
                <c:rich>
                  <a:bodyPr/>
                  <a:lstStyle/>
                  <a:p>
                    <a:fld id="{4D4A15FA-DD68-483A-9650-3A040DBC37B7}" type="PERCENTAGE">
                      <a:rPr lang="en-US" altLang="ko-KR">
                        <a:solidFill>
                          <a:srgbClr val="FFFF00"/>
                        </a:solidFill>
                      </a:rPr>
                      <a:pPr/>
                      <a:t>[백분율]</a:t>
                    </a:fld>
                    <a:endParaRPr lang="ko-KR" altLang="en-US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DD-4C83-92EB-66181B1B7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  <c:pt idx="4">
                  <c:v>5분기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3.5</c:v>
                </c:pt>
                <c:pt idx="2">
                  <c:v>2.5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DD-4C83-92EB-66181B1B777A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autoTitleDeleted val="1"/>
    <c:plotArea>
      <c:layout>
        <c:manualLayout>
          <c:layoutTarget val="inner"/>
          <c:xMode val="edge"/>
          <c:yMode val="edge"/>
          <c:x val="0.21477612941912499"/>
          <c:y val="4.7932207321035675E-2"/>
          <c:w val="0.55670161340950486"/>
          <c:h val="0.882348218393821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explosion val="12"/>
          <c:dPt>
            <c:idx val="0"/>
            <c:spPr>
              <a:solidFill>
                <a:schemeClr val="accent1"/>
              </a:solidFill>
              <a:ln w="19050">
                <a:solidFill>
                  <a:schemeClr val="bg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32-48C1-8720-BEBD4116434F}"/>
              </c:ext>
            </c:extLst>
          </c:dPt>
          <c:dPt>
            <c:idx val="1"/>
            <c:spPr>
              <a:solidFill>
                <a:schemeClr val="accent3"/>
              </a:solidFill>
              <a:ln w="19050">
                <a:solidFill>
                  <a:schemeClr val="bg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32-48C1-8720-BEBD4116434F}"/>
              </c:ext>
            </c:extLst>
          </c:dPt>
          <c:dPt>
            <c:idx val="2"/>
            <c:spPr>
              <a:solidFill>
                <a:schemeClr val="accent2"/>
              </a:solidFill>
              <a:ln w="19050">
                <a:solidFill>
                  <a:schemeClr val="bg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32-48C1-8720-BEBD4116434F}"/>
              </c:ext>
            </c:extLst>
          </c:dPt>
          <c:cat>
            <c:strRef>
              <c:f>Sheet1!$A$2:$A$4</c:f>
              <c:strCache>
                <c:ptCount val="3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32-48C1-8720-BEBD4116434F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12700"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ko-K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0.73556</cdr:x>
      <cdr:y>0.1067</cdr:y>
    </cdr:from>
    <cdr:to>
      <cdr:x>0.98223</cdr:x>
      <cdr:y>0.22701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D6908DE-E010-4465-0BC5-5F26CB3769F9}"/>
            </a:ext>
          </a:extLst>
        </cdr:cNvPr>
        <cdr:cNvSpPr txBox="1"/>
      </cdr:nvSpPr>
      <cdr:spPr>
        <a:xfrm xmlns:a="http://schemas.openxmlformats.org/drawingml/2006/main">
          <a:off x="3862307" y="296998"/>
          <a:ext cx="1295267" cy="334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o-KR" altLang="en-US" sz="1100" dirty="0"/>
            <a:t>연간</a:t>
          </a:r>
          <a:r>
            <a:rPr lang="en-US" altLang="ko-KR" sz="1100" dirty="0"/>
            <a:t>18,000</a:t>
          </a:r>
          <a:r>
            <a:rPr lang="ko-KR" altLang="en-US" sz="1100" dirty="0"/>
            <a:t>톤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58CD9995-0566-4DCB-8D4E-D4558DAF6C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800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0529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0053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4C3C0093-DBB3-4263-9072-FAEBEF0ACC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5457825" cy="6858000"/>
          </a:xfrm>
          <a:custGeom>
            <a:avLst/>
            <a:gdLst>
              <a:gd name="connsiteX0" fmla="*/ 0 w 5457825"/>
              <a:gd name="connsiteY0" fmla="*/ 0 h 6858000"/>
              <a:gd name="connsiteX1" fmla="*/ 5457825 w 5457825"/>
              <a:gd name="connsiteY1" fmla="*/ 0 h 6858000"/>
              <a:gd name="connsiteX2" fmla="*/ 0 w 5457825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825" h="6858000">
                <a:moveTo>
                  <a:pt x="0" y="0"/>
                </a:moveTo>
                <a:lnTo>
                  <a:pt x="5457825" y="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974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97878DE7-C7E2-4153-8C43-F0F16F07AE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4175" y="1"/>
            <a:ext cx="5457825" cy="6858000"/>
          </a:xfrm>
          <a:custGeom>
            <a:avLst/>
            <a:gdLst>
              <a:gd name="connsiteX0" fmla="*/ 5457825 w 5457825"/>
              <a:gd name="connsiteY0" fmla="*/ 0 h 6858000"/>
              <a:gd name="connsiteX1" fmla="*/ 5457825 w 5457825"/>
              <a:gd name="connsiteY1" fmla="*/ 6858000 h 6858000"/>
              <a:gd name="connsiteX2" fmla="*/ 0 w 5457825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825" h="6858000">
                <a:moveTo>
                  <a:pt x="5457825" y="0"/>
                </a:moveTo>
                <a:lnTo>
                  <a:pt x="54578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8732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990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FC6FC04A-E382-4290-A2AE-F0993100A8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658106"/>
            <a:ext cx="2476896" cy="1435921"/>
          </a:xfrm>
          <a:custGeom>
            <a:avLst/>
            <a:gdLst>
              <a:gd name="connsiteX0" fmla="*/ 330343 w 2476896"/>
              <a:gd name="connsiteY0" fmla="*/ 0 h 1435921"/>
              <a:gd name="connsiteX1" fmla="*/ 1343265 w 2476896"/>
              <a:gd name="connsiteY1" fmla="*/ 0 h 1435921"/>
              <a:gd name="connsiteX2" fmla="*/ 1343265 w 2476896"/>
              <a:gd name="connsiteY2" fmla="*/ 125287 h 1435921"/>
              <a:gd name="connsiteX3" fmla="*/ 1314776 w 2476896"/>
              <a:gd name="connsiteY3" fmla="*/ 144495 h 1435921"/>
              <a:gd name="connsiteX4" fmla="*/ 1277976 w 2476896"/>
              <a:gd name="connsiteY4" fmla="*/ 233338 h 1435921"/>
              <a:gd name="connsiteX5" fmla="*/ 1403619 w 2476896"/>
              <a:gd name="connsiteY5" fmla="*/ 358980 h 1435921"/>
              <a:gd name="connsiteX6" fmla="*/ 1529261 w 2476896"/>
              <a:gd name="connsiteY6" fmla="*/ 233338 h 1435921"/>
              <a:gd name="connsiteX7" fmla="*/ 1492461 w 2476896"/>
              <a:gd name="connsiteY7" fmla="*/ 144495 h 1435921"/>
              <a:gd name="connsiteX8" fmla="*/ 1463973 w 2476896"/>
              <a:gd name="connsiteY8" fmla="*/ 125287 h 1435921"/>
              <a:gd name="connsiteX9" fmla="*/ 1463973 w 2476896"/>
              <a:gd name="connsiteY9" fmla="*/ 0 h 1435921"/>
              <a:gd name="connsiteX10" fmla="*/ 2476896 w 2476896"/>
              <a:gd name="connsiteY10" fmla="*/ 0 h 1435921"/>
              <a:gd name="connsiteX11" fmla="*/ 2476896 w 2476896"/>
              <a:gd name="connsiteY11" fmla="*/ 1435920 h 1435921"/>
              <a:gd name="connsiteX12" fmla="*/ 330343 w 2476896"/>
              <a:gd name="connsiteY12" fmla="*/ 1435921 h 1435921"/>
              <a:gd name="connsiteX13" fmla="*/ 330343 w 2476896"/>
              <a:gd name="connsiteY13" fmla="*/ 778314 h 1435921"/>
              <a:gd name="connsiteX14" fmla="*/ 233693 w 2476896"/>
              <a:gd name="connsiteY14" fmla="*/ 778314 h 1435921"/>
              <a:gd name="connsiteX15" fmla="*/ 214485 w 2476896"/>
              <a:gd name="connsiteY15" fmla="*/ 806802 h 1435921"/>
              <a:gd name="connsiteX16" fmla="*/ 125642 w 2476896"/>
              <a:gd name="connsiteY16" fmla="*/ 843603 h 1435921"/>
              <a:gd name="connsiteX17" fmla="*/ 0 w 2476896"/>
              <a:gd name="connsiteY17" fmla="*/ 717961 h 1435921"/>
              <a:gd name="connsiteX18" fmla="*/ 125642 w 2476896"/>
              <a:gd name="connsiteY18" fmla="*/ 592317 h 1435921"/>
              <a:gd name="connsiteX19" fmla="*/ 214485 w 2476896"/>
              <a:gd name="connsiteY19" fmla="*/ 629117 h 1435921"/>
              <a:gd name="connsiteX20" fmla="*/ 233693 w 2476896"/>
              <a:gd name="connsiteY20" fmla="*/ 657606 h 1435921"/>
              <a:gd name="connsiteX21" fmla="*/ 330343 w 2476896"/>
              <a:gd name="connsiteY21" fmla="*/ 657606 h 143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6896" h="1435921">
                <a:moveTo>
                  <a:pt x="330343" y="0"/>
                </a:moveTo>
                <a:lnTo>
                  <a:pt x="1343265" y="0"/>
                </a:lnTo>
                <a:lnTo>
                  <a:pt x="1343265" y="125287"/>
                </a:lnTo>
                <a:lnTo>
                  <a:pt x="1314776" y="144495"/>
                </a:lnTo>
                <a:cubicBezTo>
                  <a:pt x="1292040" y="167232"/>
                  <a:pt x="1277976" y="198643"/>
                  <a:pt x="1277976" y="233338"/>
                </a:cubicBezTo>
                <a:cubicBezTo>
                  <a:pt x="1277976" y="302728"/>
                  <a:pt x="1334229" y="358980"/>
                  <a:pt x="1403619" y="358980"/>
                </a:cubicBezTo>
                <a:cubicBezTo>
                  <a:pt x="1473009" y="358980"/>
                  <a:pt x="1529261" y="302728"/>
                  <a:pt x="1529261" y="233338"/>
                </a:cubicBezTo>
                <a:cubicBezTo>
                  <a:pt x="1529261" y="198643"/>
                  <a:pt x="1515198" y="167232"/>
                  <a:pt x="1492461" y="144495"/>
                </a:cubicBezTo>
                <a:lnTo>
                  <a:pt x="1463973" y="125287"/>
                </a:lnTo>
                <a:lnTo>
                  <a:pt x="1463973" y="0"/>
                </a:lnTo>
                <a:lnTo>
                  <a:pt x="2476896" y="0"/>
                </a:lnTo>
                <a:lnTo>
                  <a:pt x="2476896" y="1435920"/>
                </a:lnTo>
                <a:lnTo>
                  <a:pt x="330343" y="1435921"/>
                </a:lnTo>
                <a:lnTo>
                  <a:pt x="330343" y="778314"/>
                </a:lnTo>
                <a:lnTo>
                  <a:pt x="233693" y="778314"/>
                </a:lnTo>
                <a:lnTo>
                  <a:pt x="214485" y="806802"/>
                </a:lnTo>
                <a:cubicBezTo>
                  <a:pt x="191748" y="829540"/>
                  <a:pt x="160337" y="843603"/>
                  <a:pt x="125642" y="843603"/>
                </a:cubicBezTo>
                <a:cubicBezTo>
                  <a:pt x="56252" y="843603"/>
                  <a:pt x="0" y="787351"/>
                  <a:pt x="0" y="717961"/>
                </a:cubicBezTo>
                <a:cubicBezTo>
                  <a:pt x="0" y="648570"/>
                  <a:pt x="56252" y="592317"/>
                  <a:pt x="125642" y="592317"/>
                </a:cubicBezTo>
                <a:cubicBezTo>
                  <a:pt x="160337" y="592317"/>
                  <a:pt x="191748" y="606380"/>
                  <a:pt x="214485" y="629117"/>
                </a:cubicBezTo>
                <a:lnTo>
                  <a:pt x="233693" y="657606"/>
                </a:lnTo>
                <a:lnTo>
                  <a:pt x="330343" y="657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04E22067-B3B6-4F48-B20B-9BA5830E94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38550" y="2107379"/>
            <a:ext cx="2476896" cy="1435921"/>
          </a:xfrm>
          <a:custGeom>
            <a:avLst/>
            <a:gdLst>
              <a:gd name="connsiteX0" fmla="*/ 2146553 w 2476896"/>
              <a:gd name="connsiteY0" fmla="*/ 0 h 1435921"/>
              <a:gd name="connsiteX1" fmla="*/ 2146553 w 2476896"/>
              <a:gd name="connsiteY1" fmla="*/ 657607 h 1435921"/>
              <a:gd name="connsiteX2" fmla="*/ 2243203 w 2476896"/>
              <a:gd name="connsiteY2" fmla="*/ 657607 h 1435921"/>
              <a:gd name="connsiteX3" fmla="*/ 2262411 w 2476896"/>
              <a:gd name="connsiteY3" fmla="*/ 629119 h 1435921"/>
              <a:gd name="connsiteX4" fmla="*/ 2351254 w 2476896"/>
              <a:gd name="connsiteY4" fmla="*/ 592318 h 1435921"/>
              <a:gd name="connsiteX5" fmla="*/ 2476896 w 2476896"/>
              <a:gd name="connsiteY5" fmla="*/ 717960 h 1435921"/>
              <a:gd name="connsiteX6" fmla="*/ 2351254 w 2476896"/>
              <a:gd name="connsiteY6" fmla="*/ 843604 h 1435921"/>
              <a:gd name="connsiteX7" fmla="*/ 2262411 w 2476896"/>
              <a:gd name="connsiteY7" fmla="*/ 806804 h 1435921"/>
              <a:gd name="connsiteX8" fmla="*/ 2243203 w 2476896"/>
              <a:gd name="connsiteY8" fmla="*/ 778315 h 1435921"/>
              <a:gd name="connsiteX9" fmla="*/ 2146553 w 2476896"/>
              <a:gd name="connsiteY9" fmla="*/ 778315 h 1435921"/>
              <a:gd name="connsiteX10" fmla="*/ 2146553 w 2476896"/>
              <a:gd name="connsiteY10" fmla="*/ 1435921 h 1435921"/>
              <a:gd name="connsiteX11" fmla="*/ 1133631 w 2476896"/>
              <a:gd name="connsiteY11" fmla="*/ 1435921 h 1435921"/>
              <a:gd name="connsiteX12" fmla="*/ 1133631 w 2476896"/>
              <a:gd name="connsiteY12" fmla="*/ 1310634 h 1435921"/>
              <a:gd name="connsiteX13" fmla="*/ 1162120 w 2476896"/>
              <a:gd name="connsiteY13" fmla="*/ 1291426 h 1435921"/>
              <a:gd name="connsiteX14" fmla="*/ 1198920 w 2476896"/>
              <a:gd name="connsiteY14" fmla="*/ 1202583 h 1435921"/>
              <a:gd name="connsiteX15" fmla="*/ 1073277 w 2476896"/>
              <a:gd name="connsiteY15" fmla="*/ 1076941 h 1435921"/>
              <a:gd name="connsiteX16" fmla="*/ 947635 w 2476896"/>
              <a:gd name="connsiteY16" fmla="*/ 1202583 h 1435921"/>
              <a:gd name="connsiteX17" fmla="*/ 984435 w 2476896"/>
              <a:gd name="connsiteY17" fmla="*/ 1291426 h 1435921"/>
              <a:gd name="connsiteX18" fmla="*/ 1012923 w 2476896"/>
              <a:gd name="connsiteY18" fmla="*/ 1310634 h 1435921"/>
              <a:gd name="connsiteX19" fmla="*/ 1012923 w 2476896"/>
              <a:gd name="connsiteY19" fmla="*/ 1435921 h 1435921"/>
              <a:gd name="connsiteX20" fmla="*/ 0 w 2476896"/>
              <a:gd name="connsiteY20" fmla="*/ 1435921 h 1435921"/>
              <a:gd name="connsiteX21" fmla="*/ 0 w 2476896"/>
              <a:gd name="connsiteY21" fmla="*/ 1 h 143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6896" h="1435921">
                <a:moveTo>
                  <a:pt x="2146553" y="0"/>
                </a:moveTo>
                <a:lnTo>
                  <a:pt x="2146553" y="657607"/>
                </a:lnTo>
                <a:lnTo>
                  <a:pt x="2243203" y="657607"/>
                </a:lnTo>
                <a:lnTo>
                  <a:pt x="2262411" y="629119"/>
                </a:lnTo>
                <a:cubicBezTo>
                  <a:pt x="2285148" y="606381"/>
                  <a:pt x="2316559" y="592318"/>
                  <a:pt x="2351254" y="592318"/>
                </a:cubicBezTo>
                <a:cubicBezTo>
                  <a:pt x="2420644" y="592318"/>
                  <a:pt x="2476896" y="648570"/>
                  <a:pt x="2476896" y="717960"/>
                </a:cubicBezTo>
                <a:cubicBezTo>
                  <a:pt x="2476896" y="787351"/>
                  <a:pt x="2420644" y="843604"/>
                  <a:pt x="2351254" y="843604"/>
                </a:cubicBezTo>
                <a:cubicBezTo>
                  <a:pt x="2316559" y="843604"/>
                  <a:pt x="2285148" y="829541"/>
                  <a:pt x="2262411" y="806804"/>
                </a:cubicBezTo>
                <a:lnTo>
                  <a:pt x="2243203" y="778315"/>
                </a:lnTo>
                <a:lnTo>
                  <a:pt x="2146553" y="778315"/>
                </a:lnTo>
                <a:lnTo>
                  <a:pt x="2146553" y="1435921"/>
                </a:lnTo>
                <a:lnTo>
                  <a:pt x="1133631" y="1435921"/>
                </a:lnTo>
                <a:lnTo>
                  <a:pt x="1133631" y="1310634"/>
                </a:lnTo>
                <a:lnTo>
                  <a:pt x="1162120" y="1291426"/>
                </a:lnTo>
                <a:cubicBezTo>
                  <a:pt x="1184856" y="1268689"/>
                  <a:pt x="1198920" y="1237278"/>
                  <a:pt x="1198920" y="1202583"/>
                </a:cubicBezTo>
                <a:cubicBezTo>
                  <a:pt x="1198920" y="1133193"/>
                  <a:pt x="1142667" y="1076941"/>
                  <a:pt x="1073277" y="1076941"/>
                </a:cubicBezTo>
                <a:cubicBezTo>
                  <a:pt x="1003887" y="1076941"/>
                  <a:pt x="947635" y="1133193"/>
                  <a:pt x="947635" y="1202583"/>
                </a:cubicBezTo>
                <a:cubicBezTo>
                  <a:pt x="947635" y="1237278"/>
                  <a:pt x="961698" y="1268689"/>
                  <a:pt x="984435" y="1291426"/>
                </a:cubicBezTo>
                <a:lnTo>
                  <a:pt x="1012923" y="1310634"/>
                </a:lnTo>
                <a:lnTo>
                  <a:pt x="1012923" y="1435921"/>
                </a:lnTo>
                <a:lnTo>
                  <a:pt x="0" y="143592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50ECF74C-084D-4DA1-86D8-C73843A741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5446" y="1658106"/>
            <a:ext cx="2476896" cy="1435921"/>
          </a:xfrm>
          <a:custGeom>
            <a:avLst/>
            <a:gdLst>
              <a:gd name="connsiteX0" fmla="*/ 330343 w 2476896"/>
              <a:gd name="connsiteY0" fmla="*/ 0 h 1435921"/>
              <a:gd name="connsiteX1" fmla="*/ 1343265 w 2476896"/>
              <a:gd name="connsiteY1" fmla="*/ 0 h 1435921"/>
              <a:gd name="connsiteX2" fmla="*/ 1343265 w 2476896"/>
              <a:gd name="connsiteY2" fmla="*/ 125287 h 1435921"/>
              <a:gd name="connsiteX3" fmla="*/ 1314776 w 2476896"/>
              <a:gd name="connsiteY3" fmla="*/ 144495 h 1435921"/>
              <a:gd name="connsiteX4" fmla="*/ 1277976 w 2476896"/>
              <a:gd name="connsiteY4" fmla="*/ 233338 h 1435921"/>
              <a:gd name="connsiteX5" fmla="*/ 1403619 w 2476896"/>
              <a:gd name="connsiteY5" fmla="*/ 358980 h 1435921"/>
              <a:gd name="connsiteX6" fmla="*/ 1529261 w 2476896"/>
              <a:gd name="connsiteY6" fmla="*/ 233338 h 1435921"/>
              <a:gd name="connsiteX7" fmla="*/ 1492461 w 2476896"/>
              <a:gd name="connsiteY7" fmla="*/ 144495 h 1435921"/>
              <a:gd name="connsiteX8" fmla="*/ 1463973 w 2476896"/>
              <a:gd name="connsiteY8" fmla="*/ 125287 h 1435921"/>
              <a:gd name="connsiteX9" fmla="*/ 1463973 w 2476896"/>
              <a:gd name="connsiteY9" fmla="*/ 0 h 1435921"/>
              <a:gd name="connsiteX10" fmla="*/ 2476896 w 2476896"/>
              <a:gd name="connsiteY10" fmla="*/ 0 h 1435921"/>
              <a:gd name="connsiteX11" fmla="*/ 2476896 w 2476896"/>
              <a:gd name="connsiteY11" fmla="*/ 1435920 h 1435921"/>
              <a:gd name="connsiteX12" fmla="*/ 330343 w 2476896"/>
              <a:gd name="connsiteY12" fmla="*/ 1435921 h 1435921"/>
              <a:gd name="connsiteX13" fmla="*/ 330343 w 2476896"/>
              <a:gd name="connsiteY13" fmla="*/ 778314 h 1435921"/>
              <a:gd name="connsiteX14" fmla="*/ 233693 w 2476896"/>
              <a:gd name="connsiteY14" fmla="*/ 778314 h 1435921"/>
              <a:gd name="connsiteX15" fmla="*/ 214485 w 2476896"/>
              <a:gd name="connsiteY15" fmla="*/ 806802 h 1435921"/>
              <a:gd name="connsiteX16" fmla="*/ 125642 w 2476896"/>
              <a:gd name="connsiteY16" fmla="*/ 843603 h 1435921"/>
              <a:gd name="connsiteX17" fmla="*/ 0 w 2476896"/>
              <a:gd name="connsiteY17" fmla="*/ 717961 h 1435921"/>
              <a:gd name="connsiteX18" fmla="*/ 125642 w 2476896"/>
              <a:gd name="connsiteY18" fmla="*/ 592317 h 1435921"/>
              <a:gd name="connsiteX19" fmla="*/ 214485 w 2476896"/>
              <a:gd name="connsiteY19" fmla="*/ 629117 h 1435921"/>
              <a:gd name="connsiteX20" fmla="*/ 233693 w 2476896"/>
              <a:gd name="connsiteY20" fmla="*/ 657606 h 1435921"/>
              <a:gd name="connsiteX21" fmla="*/ 330343 w 2476896"/>
              <a:gd name="connsiteY21" fmla="*/ 657606 h 143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6896" h="1435921">
                <a:moveTo>
                  <a:pt x="330343" y="0"/>
                </a:moveTo>
                <a:lnTo>
                  <a:pt x="1343265" y="0"/>
                </a:lnTo>
                <a:lnTo>
                  <a:pt x="1343265" y="125287"/>
                </a:lnTo>
                <a:lnTo>
                  <a:pt x="1314776" y="144495"/>
                </a:lnTo>
                <a:cubicBezTo>
                  <a:pt x="1292040" y="167232"/>
                  <a:pt x="1277976" y="198643"/>
                  <a:pt x="1277976" y="233338"/>
                </a:cubicBezTo>
                <a:cubicBezTo>
                  <a:pt x="1277976" y="302728"/>
                  <a:pt x="1334229" y="358980"/>
                  <a:pt x="1403619" y="358980"/>
                </a:cubicBezTo>
                <a:cubicBezTo>
                  <a:pt x="1473009" y="358980"/>
                  <a:pt x="1529261" y="302728"/>
                  <a:pt x="1529261" y="233338"/>
                </a:cubicBezTo>
                <a:cubicBezTo>
                  <a:pt x="1529261" y="198643"/>
                  <a:pt x="1515198" y="167232"/>
                  <a:pt x="1492461" y="144495"/>
                </a:cubicBezTo>
                <a:lnTo>
                  <a:pt x="1463973" y="125287"/>
                </a:lnTo>
                <a:lnTo>
                  <a:pt x="1463973" y="0"/>
                </a:lnTo>
                <a:lnTo>
                  <a:pt x="2476896" y="0"/>
                </a:lnTo>
                <a:lnTo>
                  <a:pt x="2476896" y="1435920"/>
                </a:lnTo>
                <a:lnTo>
                  <a:pt x="330343" y="1435921"/>
                </a:lnTo>
                <a:lnTo>
                  <a:pt x="330343" y="778314"/>
                </a:lnTo>
                <a:lnTo>
                  <a:pt x="233693" y="778314"/>
                </a:lnTo>
                <a:lnTo>
                  <a:pt x="214485" y="806802"/>
                </a:lnTo>
                <a:cubicBezTo>
                  <a:pt x="191748" y="829540"/>
                  <a:pt x="160337" y="843603"/>
                  <a:pt x="125642" y="843603"/>
                </a:cubicBezTo>
                <a:cubicBezTo>
                  <a:pt x="56252" y="843603"/>
                  <a:pt x="0" y="787351"/>
                  <a:pt x="0" y="717961"/>
                </a:cubicBezTo>
                <a:cubicBezTo>
                  <a:pt x="0" y="648570"/>
                  <a:pt x="56252" y="592317"/>
                  <a:pt x="125642" y="592317"/>
                </a:cubicBezTo>
                <a:cubicBezTo>
                  <a:pt x="160337" y="592317"/>
                  <a:pt x="191748" y="606380"/>
                  <a:pt x="214485" y="629117"/>
                </a:cubicBezTo>
                <a:lnTo>
                  <a:pt x="233693" y="657606"/>
                </a:lnTo>
                <a:lnTo>
                  <a:pt x="330343" y="657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0AAD931B-77AD-4EC2-97AC-D13B7627DC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1971" y="2107378"/>
            <a:ext cx="2476896" cy="1435921"/>
          </a:xfrm>
          <a:custGeom>
            <a:avLst/>
            <a:gdLst>
              <a:gd name="connsiteX0" fmla="*/ 2146553 w 2476896"/>
              <a:gd name="connsiteY0" fmla="*/ 0 h 1435921"/>
              <a:gd name="connsiteX1" fmla="*/ 2146553 w 2476896"/>
              <a:gd name="connsiteY1" fmla="*/ 657607 h 1435921"/>
              <a:gd name="connsiteX2" fmla="*/ 2243203 w 2476896"/>
              <a:gd name="connsiteY2" fmla="*/ 657607 h 1435921"/>
              <a:gd name="connsiteX3" fmla="*/ 2262411 w 2476896"/>
              <a:gd name="connsiteY3" fmla="*/ 629119 h 1435921"/>
              <a:gd name="connsiteX4" fmla="*/ 2351254 w 2476896"/>
              <a:gd name="connsiteY4" fmla="*/ 592318 h 1435921"/>
              <a:gd name="connsiteX5" fmla="*/ 2476896 w 2476896"/>
              <a:gd name="connsiteY5" fmla="*/ 717960 h 1435921"/>
              <a:gd name="connsiteX6" fmla="*/ 2351254 w 2476896"/>
              <a:gd name="connsiteY6" fmla="*/ 843604 h 1435921"/>
              <a:gd name="connsiteX7" fmla="*/ 2262411 w 2476896"/>
              <a:gd name="connsiteY7" fmla="*/ 806804 h 1435921"/>
              <a:gd name="connsiteX8" fmla="*/ 2243203 w 2476896"/>
              <a:gd name="connsiteY8" fmla="*/ 778315 h 1435921"/>
              <a:gd name="connsiteX9" fmla="*/ 2146553 w 2476896"/>
              <a:gd name="connsiteY9" fmla="*/ 778315 h 1435921"/>
              <a:gd name="connsiteX10" fmla="*/ 2146553 w 2476896"/>
              <a:gd name="connsiteY10" fmla="*/ 1435921 h 1435921"/>
              <a:gd name="connsiteX11" fmla="*/ 1133631 w 2476896"/>
              <a:gd name="connsiteY11" fmla="*/ 1435921 h 1435921"/>
              <a:gd name="connsiteX12" fmla="*/ 1133631 w 2476896"/>
              <a:gd name="connsiteY12" fmla="*/ 1310634 h 1435921"/>
              <a:gd name="connsiteX13" fmla="*/ 1162120 w 2476896"/>
              <a:gd name="connsiteY13" fmla="*/ 1291426 h 1435921"/>
              <a:gd name="connsiteX14" fmla="*/ 1198920 w 2476896"/>
              <a:gd name="connsiteY14" fmla="*/ 1202583 h 1435921"/>
              <a:gd name="connsiteX15" fmla="*/ 1073277 w 2476896"/>
              <a:gd name="connsiteY15" fmla="*/ 1076941 h 1435921"/>
              <a:gd name="connsiteX16" fmla="*/ 947635 w 2476896"/>
              <a:gd name="connsiteY16" fmla="*/ 1202583 h 1435921"/>
              <a:gd name="connsiteX17" fmla="*/ 984435 w 2476896"/>
              <a:gd name="connsiteY17" fmla="*/ 1291426 h 1435921"/>
              <a:gd name="connsiteX18" fmla="*/ 1012923 w 2476896"/>
              <a:gd name="connsiteY18" fmla="*/ 1310634 h 1435921"/>
              <a:gd name="connsiteX19" fmla="*/ 1012923 w 2476896"/>
              <a:gd name="connsiteY19" fmla="*/ 1435921 h 1435921"/>
              <a:gd name="connsiteX20" fmla="*/ 0 w 2476896"/>
              <a:gd name="connsiteY20" fmla="*/ 1435921 h 1435921"/>
              <a:gd name="connsiteX21" fmla="*/ 0 w 2476896"/>
              <a:gd name="connsiteY21" fmla="*/ 1 h 143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76896" h="1435921">
                <a:moveTo>
                  <a:pt x="2146553" y="0"/>
                </a:moveTo>
                <a:lnTo>
                  <a:pt x="2146553" y="657607"/>
                </a:lnTo>
                <a:lnTo>
                  <a:pt x="2243203" y="657607"/>
                </a:lnTo>
                <a:lnTo>
                  <a:pt x="2262411" y="629119"/>
                </a:lnTo>
                <a:cubicBezTo>
                  <a:pt x="2285148" y="606381"/>
                  <a:pt x="2316559" y="592318"/>
                  <a:pt x="2351254" y="592318"/>
                </a:cubicBezTo>
                <a:cubicBezTo>
                  <a:pt x="2420644" y="592318"/>
                  <a:pt x="2476896" y="648570"/>
                  <a:pt x="2476896" y="717960"/>
                </a:cubicBezTo>
                <a:cubicBezTo>
                  <a:pt x="2476896" y="787351"/>
                  <a:pt x="2420644" y="843604"/>
                  <a:pt x="2351254" y="843604"/>
                </a:cubicBezTo>
                <a:cubicBezTo>
                  <a:pt x="2316559" y="843604"/>
                  <a:pt x="2285148" y="829541"/>
                  <a:pt x="2262411" y="806804"/>
                </a:cubicBezTo>
                <a:lnTo>
                  <a:pt x="2243203" y="778315"/>
                </a:lnTo>
                <a:lnTo>
                  <a:pt x="2146553" y="778315"/>
                </a:lnTo>
                <a:lnTo>
                  <a:pt x="2146553" y="1435921"/>
                </a:lnTo>
                <a:lnTo>
                  <a:pt x="1133631" y="1435921"/>
                </a:lnTo>
                <a:lnTo>
                  <a:pt x="1133631" y="1310634"/>
                </a:lnTo>
                <a:lnTo>
                  <a:pt x="1162120" y="1291426"/>
                </a:lnTo>
                <a:cubicBezTo>
                  <a:pt x="1184856" y="1268689"/>
                  <a:pt x="1198920" y="1237278"/>
                  <a:pt x="1198920" y="1202583"/>
                </a:cubicBezTo>
                <a:cubicBezTo>
                  <a:pt x="1198920" y="1133193"/>
                  <a:pt x="1142667" y="1076941"/>
                  <a:pt x="1073277" y="1076941"/>
                </a:cubicBezTo>
                <a:cubicBezTo>
                  <a:pt x="1003887" y="1076941"/>
                  <a:pt x="947635" y="1133193"/>
                  <a:pt x="947635" y="1202583"/>
                </a:cubicBezTo>
                <a:cubicBezTo>
                  <a:pt x="947635" y="1237278"/>
                  <a:pt x="961698" y="1268689"/>
                  <a:pt x="984435" y="1291426"/>
                </a:cubicBezTo>
                <a:lnTo>
                  <a:pt x="1012923" y="1310634"/>
                </a:lnTo>
                <a:lnTo>
                  <a:pt x="1012923" y="1435921"/>
                </a:lnTo>
                <a:lnTo>
                  <a:pt x="0" y="143592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39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1CEB4BB4-25EF-40AA-B2D0-C17731EB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BE6E60D-B3C7-48A0-AAB3-3220BAD0A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A7C9611-E170-44FD-92CF-EA8ADA6ED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728F1-D3CC-4D13-97AE-8372F047383A}" type="datetimeFigureOut">
              <a:rPr lang="ko-KR" altLang="en-US" smtClean="0"/>
              <a:pPr/>
              <a:t>2025-07-23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60B125A-42DF-49C9-BC38-1097DB524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42D4656-A4DA-4500-BC5E-A2FFB15C1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94B27-2EE5-4AC1-A229-B27A964E64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9963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1" r:id="rId5"/>
    <p:sldLayoutId id="2147483652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개체 틀 4">
            <a:extLst>
              <a:ext uri="{FF2B5EF4-FFF2-40B4-BE49-F238E27FC236}">
                <a16:creationId xmlns:a16="http://schemas.microsoft.com/office/drawing/2014/main" xmlns="" id="{F0C88CDA-314C-42CF-9BC9-2356A12C8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" b="14151"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D6A996-7275-4420-9F43-DDDFD0E1B62E}"/>
              </a:ext>
            </a:extLst>
          </p:cNvPr>
          <p:cNvSpPr txBox="1"/>
          <p:nvPr/>
        </p:nvSpPr>
        <p:spPr>
          <a:xfrm>
            <a:off x="6658490" y="1902410"/>
            <a:ext cx="4827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㈜</a:t>
            </a:r>
            <a:r>
              <a:rPr lang="ko-KR" alt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대정하이테크</a:t>
            </a:r>
            <a:endParaRPr lang="en-US" altLang="ko-K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endParaRPr lang="en-US" altLang="ko-K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altLang="ko-KR" sz="3600" dirty="0">
                <a:solidFill>
                  <a:schemeClr val="tx2"/>
                </a:solidFill>
                <a:latin typeface="+mj-lt"/>
              </a:rPr>
              <a:t>     </a:t>
            </a:r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xmlns="" id="{ACA9E8E4-9F0A-4BA2-B439-62FE8C2F0144}"/>
              </a:ext>
            </a:extLst>
          </p:cNvPr>
          <p:cNvSpPr/>
          <p:nvPr/>
        </p:nvSpPr>
        <p:spPr>
          <a:xfrm>
            <a:off x="3225422" y="1078588"/>
            <a:ext cx="2070828" cy="2485746"/>
          </a:xfrm>
          <a:custGeom>
            <a:avLst/>
            <a:gdLst>
              <a:gd name="connsiteX0" fmla="*/ 804152 w 1332436"/>
              <a:gd name="connsiteY0" fmla="*/ 0 h 1347648"/>
              <a:gd name="connsiteX1" fmla="*/ 907497 w 1332436"/>
              <a:gd name="connsiteY1" fmla="*/ 103345 h 1347648"/>
              <a:gd name="connsiteX2" fmla="*/ 877228 w 1332436"/>
              <a:gd name="connsiteY2" fmla="*/ 176421 h 1347648"/>
              <a:gd name="connsiteX3" fmla="*/ 853796 w 1332436"/>
              <a:gd name="connsiteY3" fmla="*/ 192219 h 1347648"/>
              <a:gd name="connsiteX4" fmla="*/ 853796 w 1332436"/>
              <a:gd name="connsiteY4" fmla="*/ 291081 h 1347648"/>
              <a:gd name="connsiteX5" fmla="*/ 1332436 w 1332436"/>
              <a:gd name="connsiteY5" fmla="*/ 291081 h 1347648"/>
              <a:gd name="connsiteX6" fmla="*/ 1332436 w 1332436"/>
              <a:gd name="connsiteY6" fmla="*/ 1347648 h 1347648"/>
              <a:gd name="connsiteX7" fmla="*/ 275869 w 1332436"/>
              <a:gd name="connsiteY7" fmla="*/ 1347648 h 1347648"/>
              <a:gd name="connsiteX8" fmla="*/ 275869 w 1332436"/>
              <a:gd name="connsiteY8" fmla="*/ 869007 h 1347648"/>
              <a:gd name="connsiteX9" fmla="*/ 192220 w 1332436"/>
              <a:gd name="connsiteY9" fmla="*/ 869007 h 1347648"/>
              <a:gd name="connsiteX10" fmla="*/ 176421 w 1332436"/>
              <a:gd name="connsiteY10" fmla="*/ 892440 h 1347648"/>
              <a:gd name="connsiteX11" fmla="*/ 103345 w 1332436"/>
              <a:gd name="connsiteY11" fmla="*/ 922709 h 1347648"/>
              <a:gd name="connsiteX12" fmla="*/ 0 w 1332436"/>
              <a:gd name="connsiteY12" fmla="*/ 819364 h 1347648"/>
              <a:gd name="connsiteX13" fmla="*/ 103345 w 1332436"/>
              <a:gd name="connsiteY13" fmla="*/ 716019 h 1347648"/>
              <a:gd name="connsiteX14" fmla="*/ 176421 w 1332436"/>
              <a:gd name="connsiteY14" fmla="*/ 746288 h 1347648"/>
              <a:gd name="connsiteX15" fmla="*/ 192220 w 1332436"/>
              <a:gd name="connsiteY15" fmla="*/ 769720 h 1347648"/>
              <a:gd name="connsiteX16" fmla="*/ 275869 w 1332436"/>
              <a:gd name="connsiteY16" fmla="*/ 769720 h 1347648"/>
              <a:gd name="connsiteX17" fmla="*/ 275869 w 1332436"/>
              <a:gd name="connsiteY17" fmla="*/ 291081 h 1347648"/>
              <a:gd name="connsiteX18" fmla="*/ 754509 w 1332436"/>
              <a:gd name="connsiteY18" fmla="*/ 291081 h 1347648"/>
              <a:gd name="connsiteX19" fmla="*/ 754509 w 1332436"/>
              <a:gd name="connsiteY19" fmla="*/ 192220 h 1347648"/>
              <a:gd name="connsiteX20" fmla="*/ 731076 w 1332436"/>
              <a:gd name="connsiteY20" fmla="*/ 176421 h 1347648"/>
              <a:gd name="connsiteX21" fmla="*/ 700807 w 1332436"/>
              <a:gd name="connsiteY21" fmla="*/ 103345 h 1347648"/>
              <a:gd name="connsiteX22" fmla="*/ 804152 w 1332436"/>
              <a:gd name="connsiteY22" fmla="*/ 0 h 134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32436" h="1347648">
                <a:moveTo>
                  <a:pt x="804152" y="0"/>
                </a:moveTo>
                <a:cubicBezTo>
                  <a:pt x="861228" y="0"/>
                  <a:pt x="907497" y="46269"/>
                  <a:pt x="907497" y="103345"/>
                </a:cubicBezTo>
                <a:cubicBezTo>
                  <a:pt x="907497" y="131883"/>
                  <a:pt x="895930" y="157719"/>
                  <a:pt x="877228" y="176421"/>
                </a:cubicBezTo>
                <a:lnTo>
                  <a:pt x="853796" y="192219"/>
                </a:lnTo>
                <a:lnTo>
                  <a:pt x="853796" y="291081"/>
                </a:lnTo>
                <a:lnTo>
                  <a:pt x="1332436" y="291081"/>
                </a:lnTo>
                <a:lnTo>
                  <a:pt x="1332436" y="1347648"/>
                </a:lnTo>
                <a:lnTo>
                  <a:pt x="275869" y="1347648"/>
                </a:lnTo>
                <a:lnTo>
                  <a:pt x="275869" y="869007"/>
                </a:lnTo>
                <a:lnTo>
                  <a:pt x="192220" y="869007"/>
                </a:lnTo>
                <a:lnTo>
                  <a:pt x="176421" y="892440"/>
                </a:lnTo>
                <a:cubicBezTo>
                  <a:pt x="157720" y="911141"/>
                  <a:pt x="131883" y="922709"/>
                  <a:pt x="103345" y="922709"/>
                </a:cubicBezTo>
                <a:cubicBezTo>
                  <a:pt x="46269" y="922709"/>
                  <a:pt x="0" y="876440"/>
                  <a:pt x="0" y="819364"/>
                </a:cubicBezTo>
                <a:cubicBezTo>
                  <a:pt x="0" y="762288"/>
                  <a:pt x="46269" y="716019"/>
                  <a:pt x="103345" y="716019"/>
                </a:cubicBezTo>
                <a:cubicBezTo>
                  <a:pt x="131883" y="716019"/>
                  <a:pt x="157720" y="727586"/>
                  <a:pt x="176421" y="746288"/>
                </a:cubicBezTo>
                <a:lnTo>
                  <a:pt x="192220" y="769720"/>
                </a:lnTo>
                <a:lnTo>
                  <a:pt x="275869" y="769720"/>
                </a:lnTo>
                <a:lnTo>
                  <a:pt x="275869" y="291081"/>
                </a:lnTo>
                <a:lnTo>
                  <a:pt x="754509" y="291081"/>
                </a:lnTo>
                <a:lnTo>
                  <a:pt x="754509" y="192220"/>
                </a:lnTo>
                <a:lnTo>
                  <a:pt x="731076" y="176421"/>
                </a:lnTo>
                <a:cubicBezTo>
                  <a:pt x="712374" y="157719"/>
                  <a:pt x="700807" y="131883"/>
                  <a:pt x="700807" y="103345"/>
                </a:cubicBezTo>
                <a:cubicBezTo>
                  <a:pt x="700807" y="46269"/>
                  <a:pt x="747076" y="0"/>
                  <a:pt x="80415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: 도형 65">
            <a:extLst>
              <a:ext uri="{FF2B5EF4-FFF2-40B4-BE49-F238E27FC236}">
                <a16:creationId xmlns:a16="http://schemas.microsoft.com/office/drawing/2014/main" xmlns="" id="{3D27E4B6-3E91-4DDA-94B5-6B6F0B9B9330}"/>
              </a:ext>
            </a:extLst>
          </p:cNvPr>
          <p:cNvSpPr/>
          <p:nvPr/>
        </p:nvSpPr>
        <p:spPr>
          <a:xfrm rot="10800000">
            <a:off x="4587663" y="2887887"/>
            <a:ext cx="1879678" cy="1712374"/>
          </a:xfrm>
          <a:custGeom>
            <a:avLst/>
            <a:gdLst>
              <a:gd name="connsiteX0" fmla="*/ 821517 w 821517"/>
              <a:gd name="connsiteY0" fmla="*/ 830896 h 830896"/>
              <a:gd name="connsiteX1" fmla="*/ 170088 w 821517"/>
              <a:gd name="connsiteY1" fmla="*/ 830896 h 830896"/>
              <a:gd name="connsiteX2" fmla="*/ 170088 w 821517"/>
              <a:gd name="connsiteY2" fmla="*/ 535788 h 830896"/>
              <a:gd name="connsiteX3" fmla="*/ 118514 w 821517"/>
              <a:gd name="connsiteY3" fmla="*/ 535788 h 830896"/>
              <a:gd name="connsiteX4" fmla="*/ 108773 w 821517"/>
              <a:gd name="connsiteY4" fmla="*/ 550235 h 830896"/>
              <a:gd name="connsiteX5" fmla="*/ 63718 w 821517"/>
              <a:gd name="connsiteY5" fmla="*/ 568898 h 830896"/>
              <a:gd name="connsiteX6" fmla="*/ 0 w 821517"/>
              <a:gd name="connsiteY6" fmla="*/ 505180 h 830896"/>
              <a:gd name="connsiteX7" fmla="*/ 63718 w 821517"/>
              <a:gd name="connsiteY7" fmla="*/ 441462 h 830896"/>
              <a:gd name="connsiteX8" fmla="*/ 108773 w 821517"/>
              <a:gd name="connsiteY8" fmla="*/ 460125 h 830896"/>
              <a:gd name="connsiteX9" fmla="*/ 118514 w 821517"/>
              <a:gd name="connsiteY9" fmla="*/ 474573 h 830896"/>
              <a:gd name="connsiteX10" fmla="*/ 170088 w 821517"/>
              <a:gd name="connsiteY10" fmla="*/ 474573 h 830896"/>
              <a:gd name="connsiteX11" fmla="*/ 170088 w 821517"/>
              <a:gd name="connsiteY11" fmla="*/ 179467 h 830896"/>
              <a:gd name="connsiteX12" fmla="*/ 465195 w 821517"/>
              <a:gd name="connsiteY12" fmla="*/ 179467 h 830896"/>
              <a:gd name="connsiteX13" fmla="*/ 465195 w 821517"/>
              <a:gd name="connsiteY13" fmla="*/ 114758 h 830896"/>
              <a:gd name="connsiteX14" fmla="*/ 450747 w 821517"/>
              <a:gd name="connsiteY14" fmla="*/ 108773 h 830896"/>
              <a:gd name="connsiteX15" fmla="*/ 432085 w 821517"/>
              <a:gd name="connsiteY15" fmla="*/ 63718 h 830896"/>
              <a:gd name="connsiteX16" fmla="*/ 495803 w 821517"/>
              <a:gd name="connsiteY16" fmla="*/ 0 h 830896"/>
              <a:gd name="connsiteX17" fmla="*/ 559521 w 821517"/>
              <a:gd name="connsiteY17" fmla="*/ 63718 h 830896"/>
              <a:gd name="connsiteX18" fmla="*/ 540858 w 821517"/>
              <a:gd name="connsiteY18" fmla="*/ 108773 h 830896"/>
              <a:gd name="connsiteX19" fmla="*/ 526410 w 821517"/>
              <a:gd name="connsiteY19" fmla="*/ 114758 h 830896"/>
              <a:gd name="connsiteX20" fmla="*/ 526410 w 821517"/>
              <a:gd name="connsiteY20" fmla="*/ 179467 h 830896"/>
              <a:gd name="connsiteX21" fmla="*/ 821517 w 821517"/>
              <a:gd name="connsiteY21" fmla="*/ 179467 h 83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1517" h="830896">
                <a:moveTo>
                  <a:pt x="821517" y="830896"/>
                </a:moveTo>
                <a:lnTo>
                  <a:pt x="170088" y="830896"/>
                </a:lnTo>
                <a:lnTo>
                  <a:pt x="170088" y="535788"/>
                </a:lnTo>
                <a:lnTo>
                  <a:pt x="118514" y="535788"/>
                </a:lnTo>
                <a:lnTo>
                  <a:pt x="108773" y="550235"/>
                </a:lnTo>
                <a:cubicBezTo>
                  <a:pt x="97242" y="561766"/>
                  <a:pt x="81313" y="568898"/>
                  <a:pt x="63718" y="568898"/>
                </a:cubicBezTo>
                <a:cubicBezTo>
                  <a:pt x="28528" y="568898"/>
                  <a:pt x="0" y="540370"/>
                  <a:pt x="0" y="505180"/>
                </a:cubicBezTo>
                <a:cubicBezTo>
                  <a:pt x="0" y="469990"/>
                  <a:pt x="28528" y="441462"/>
                  <a:pt x="63718" y="441462"/>
                </a:cubicBezTo>
                <a:cubicBezTo>
                  <a:pt x="81313" y="441462"/>
                  <a:pt x="97242" y="448594"/>
                  <a:pt x="108773" y="460125"/>
                </a:cubicBezTo>
                <a:lnTo>
                  <a:pt x="118514" y="474573"/>
                </a:lnTo>
                <a:lnTo>
                  <a:pt x="170088" y="474573"/>
                </a:lnTo>
                <a:lnTo>
                  <a:pt x="170088" y="179467"/>
                </a:lnTo>
                <a:lnTo>
                  <a:pt x="465195" y="179467"/>
                </a:lnTo>
                <a:lnTo>
                  <a:pt x="465195" y="114758"/>
                </a:lnTo>
                <a:lnTo>
                  <a:pt x="450747" y="108773"/>
                </a:lnTo>
                <a:cubicBezTo>
                  <a:pt x="439217" y="97242"/>
                  <a:pt x="432085" y="81313"/>
                  <a:pt x="432085" y="63718"/>
                </a:cubicBezTo>
                <a:cubicBezTo>
                  <a:pt x="432085" y="28528"/>
                  <a:pt x="460613" y="0"/>
                  <a:pt x="495803" y="0"/>
                </a:cubicBezTo>
                <a:cubicBezTo>
                  <a:pt x="530993" y="0"/>
                  <a:pt x="559521" y="28528"/>
                  <a:pt x="559521" y="63718"/>
                </a:cubicBezTo>
                <a:cubicBezTo>
                  <a:pt x="559521" y="81313"/>
                  <a:pt x="552389" y="97242"/>
                  <a:pt x="540858" y="108773"/>
                </a:cubicBezTo>
                <a:lnTo>
                  <a:pt x="526410" y="114758"/>
                </a:lnTo>
                <a:lnTo>
                  <a:pt x="526410" y="179467"/>
                </a:lnTo>
                <a:lnTo>
                  <a:pt x="821517" y="1794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자유형: 도형 66">
            <a:extLst>
              <a:ext uri="{FF2B5EF4-FFF2-40B4-BE49-F238E27FC236}">
                <a16:creationId xmlns:a16="http://schemas.microsoft.com/office/drawing/2014/main" xmlns="" id="{1128DEDF-AF76-403C-A990-1B3C49B40A98}"/>
              </a:ext>
            </a:extLst>
          </p:cNvPr>
          <p:cNvSpPr/>
          <p:nvPr/>
        </p:nvSpPr>
        <p:spPr>
          <a:xfrm rot="5400000">
            <a:off x="5820461" y="3739253"/>
            <a:ext cx="1676056" cy="1685699"/>
          </a:xfrm>
          <a:custGeom>
            <a:avLst/>
            <a:gdLst>
              <a:gd name="connsiteX0" fmla="*/ 0 w 519371"/>
              <a:gd name="connsiteY0" fmla="*/ 319380 h 525300"/>
              <a:gd name="connsiteX1" fmla="*/ 40283 w 519371"/>
              <a:gd name="connsiteY1" fmla="*/ 279097 h 525300"/>
              <a:gd name="connsiteX2" fmla="*/ 68767 w 519371"/>
              <a:gd name="connsiteY2" fmla="*/ 290896 h 525300"/>
              <a:gd name="connsiteX3" fmla="*/ 72551 w 519371"/>
              <a:gd name="connsiteY3" fmla="*/ 300030 h 525300"/>
              <a:gd name="connsiteX4" fmla="*/ 107531 w 519371"/>
              <a:gd name="connsiteY4" fmla="*/ 300030 h 525300"/>
              <a:gd name="connsiteX5" fmla="*/ 107531 w 519371"/>
              <a:gd name="connsiteY5" fmla="*/ 113460 h 525300"/>
              <a:gd name="connsiteX6" fmla="*/ 294100 w 519371"/>
              <a:gd name="connsiteY6" fmla="*/ 113460 h 525300"/>
              <a:gd name="connsiteX7" fmla="*/ 294100 w 519371"/>
              <a:gd name="connsiteY7" fmla="*/ 72552 h 525300"/>
              <a:gd name="connsiteX8" fmla="*/ 284966 w 519371"/>
              <a:gd name="connsiteY8" fmla="*/ 68768 h 525300"/>
              <a:gd name="connsiteX9" fmla="*/ 273167 w 519371"/>
              <a:gd name="connsiteY9" fmla="*/ 40283 h 525300"/>
              <a:gd name="connsiteX10" fmla="*/ 313451 w 519371"/>
              <a:gd name="connsiteY10" fmla="*/ 0 h 525300"/>
              <a:gd name="connsiteX11" fmla="*/ 353734 w 519371"/>
              <a:gd name="connsiteY11" fmla="*/ 40283 h 525300"/>
              <a:gd name="connsiteX12" fmla="*/ 341935 w 519371"/>
              <a:gd name="connsiteY12" fmla="*/ 68768 h 525300"/>
              <a:gd name="connsiteX13" fmla="*/ 332801 w 519371"/>
              <a:gd name="connsiteY13" fmla="*/ 72552 h 525300"/>
              <a:gd name="connsiteX14" fmla="*/ 332801 w 519371"/>
              <a:gd name="connsiteY14" fmla="*/ 113460 h 525300"/>
              <a:gd name="connsiteX15" fmla="*/ 519371 w 519371"/>
              <a:gd name="connsiteY15" fmla="*/ 113460 h 525300"/>
              <a:gd name="connsiteX16" fmla="*/ 519371 w 519371"/>
              <a:gd name="connsiteY16" fmla="*/ 525300 h 525300"/>
              <a:gd name="connsiteX17" fmla="*/ 107531 w 519371"/>
              <a:gd name="connsiteY17" fmla="*/ 525300 h 525300"/>
              <a:gd name="connsiteX18" fmla="*/ 107531 w 519371"/>
              <a:gd name="connsiteY18" fmla="*/ 338731 h 525300"/>
              <a:gd name="connsiteX19" fmla="*/ 72551 w 519371"/>
              <a:gd name="connsiteY19" fmla="*/ 338731 h 525300"/>
              <a:gd name="connsiteX20" fmla="*/ 68767 w 519371"/>
              <a:gd name="connsiteY20" fmla="*/ 347865 h 525300"/>
              <a:gd name="connsiteX21" fmla="*/ 40283 w 519371"/>
              <a:gd name="connsiteY21" fmla="*/ 359663 h 525300"/>
              <a:gd name="connsiteX22" fmla="*/ 0 w 519371"/>
              <a:gd name="connsiteY22" fmla="*/ 319380 h 52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9371" h="525300">
                <a:moveTo>
                  <a:pt x="0" y="319380"/>
                </a:moveTo>
                <a:cubicBezTo>
                  <a:pt x="0" y="297132"/>
                  <a:pt x="18035" y="279097"/>
                  <a:pt x="40283" y="279097"/>
                </a:cubicBezTo>
                <a:cubicBezTo>
                  <a:pt x="51407" y="279097"/>
                  <a:pt x="61478" y="283606"/>
                  <a:pt x="68767" y="290896"/>
                </a:cubicBezTo>
                <a:lnTo>
                  <a:pt x="72551" y="300030"/>
                </a:lnTo>
                <a:lnTo>
                  <a:pt x="107531" y="300030"/>
                </a:lnTo>
                <a:lnTo>
                  <a:pt x="107531" y="113460"/>
                </a:lnTo>
                <a:lnTo>
                  <a:pt x="294100" y="113460"/>
                </a:lnTo>
                <a:lnTo>
                  <a:pt x="294100" y="72552"/>
                </a:lnTo>
                <a:lnTo>
                  <a:pt x="284966" y="68768"/>
                </a:lnTo>
                <a:cubicBezTo>
                  <a:pt x="277676" y="61478"/>
                  <a:pt x="273167" y="51407"/>
                  <a:pt x="273167" y="40283"/>
                </a:cubicBezTo>
                <a:cubicBezTo>
                  <a:pt x="273167" y="18035"/>
                  <a:pt x="291202" y="0"/>
                  <a:pt x="313451" y="0"/>
                </a:cubicBezTo>
                <a:cubicBezTo>
                  <a:pt x="335699" y="0"/>
                  <a:pt x="353734" y="18035"/>
                  <a:pt x="353734" y="40283"/>
                </a:cubicBezTo>
                <a:cubicBezTo>
                  <a:pt x="353734" y="51407"/>
                  <a:pt x="349225" y="61478"/>
                  <a:pt x="341935" y="68768"/>
                </a:cubicBezTo>
                <a:lnTo>
                  <a:pt x="332801" y="72552"/>
                </a:lnTo>
                <a:lnTo>
                  <a:pt x="332801" y="113460"/>
                </a:lnTo>
                <a:lnTo>
                  <a:pt x="519371" y="113460"/>
                </a:lnTo>
                <a:lnTo>
                  <a:pt x="519371" y="525300"/>
                </a:lnTo>
                <a:lnTo>
                  <a:pt x="107531" y="525300"/>
                </a:lnTo>
                <a:lnTo>
                  <a:pt x="107531" y="338731"/>
                </a:lnTo>
                <a:lnTo>
                  <a:pt x="72551" y="338731"/>
                </a:lnTo>
                <a:lnTo>
                  <a:pt x="68767" y="347865"/>
                </a:lnTo>
                <a:cubicBezTo>
                  <a:pt x="61478" y="355154"/>
                  <a:pt x="51407" y="359663"/>
                  <a:pt x="40283" y="359663"/>
                </a:cubicBezTo>
                <a:cubicBezTo>
                  <a:pt x="18035" y="359663"/>
                  <a:pt x="0" y="341628"/>
                  <a:pt x="0" y="31938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xmlns="" id="{674D1DDC-93BB-4220-82DD-104B0DD66550}"/>
              </a:ext>
            </a:extLst>
          </p:cNvPr>
          <p:cNvCxnSpPr>
            <a:cxnSpLocks/>
          </p:cNvCxnSpPr>
          <p:nvPr/>
        </p:nvCxnSpPr>
        <p:spPr>
          <a:xfrm>
            <a:off x="4587663" y="2321461"/>
            <a:ext cx="1889071" cy="3685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olid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 rot="5400000">
            <a:off x="9055663" y="-451711"/>
            <a:ext cx="90195" cy="6182481"/>
            <a:chOff x="11586754" y="0"/>
            <a:chExt cx="100148" cy="6858000"/>
          </a:xfrm>
        </p:grpSpPr>
        <p:cxnSp>
          <p:nvCxnSpPr>
            <p:cNvPr id="11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0793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차트 33"/>
          <p:cNvGraphicFramePr/>
          <p:nvPr>
            <p:extLst>
              <p:ext uri="{D42A27DB-BD31-4B8C-83A1-F6EECF244321}">
                <p14:modId xmlns:p14="http://schemas.microsoft.com/office/powerpoint/2010/main" xmlns="" val="1746838147"/>
              </p:ext>
            </p:extLst>
          </p:nvPr>
        </p:nvGraphicFramePr>
        <p:xfrm>
          <a:off x="805076" y="2645751"/>
          <a:ext cx="5250860" cy="278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직사각형 13"/>
          <p:cNvSpPr/>
          <p:nvPr/>
        </p:nvSpPr>
        <p:spPr>
          <a:xfrm rot="5400000">
            <a:off x="9108327" y="605978"/>
            <a:ext cx="246605" cy="30632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31650112-A838-457F-9F1C-DE8186B1F5A2}"/>
              </a:ext>
            </a:extLst>
          </p:cNvPr>
          <p:cNvSpPr/>
          <p:nvPr/>
        </p:nvSpPr>
        <p:spPr>
          <a:xfrm>
            <a:off x="0" y="0"/>
            <a:ext cx="12192000" cy="1734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 rot="5400000">
            <a:off x="6056956" y="-4513992"/>
            <a:ext cx="78089" cy="12192000"/>
            <a:chOff x="11586754" y="0"/>
            <a:chExt cx="100148" cy="6858000"/>
          </a:xfrm>
        </p:grpSpPr>
        <p:cxnSp>
          <p:nvCxnSpPr>
            <p:cNvPr id="4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1095379" y="687087"/>
            <a:ext cx="4382475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회사 성장 원동력 </a:t>
            </a:r>
            <a:endParaRPr sz="14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sp>
        <p:nvSpPr>
          <p:cNvPr id="8" name="직사각형 7"/>
          <p:cNvSpPr/>
          <p:nvPr/>
        </p:nvSpPr>
        <p:spPr>
          <a:xfrm rot="5400000">
            <a:off x="3307204" y="707038"/>
            <a:ext cx="246605" cy="28414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93629" y="1989947"/>
            <a:ext cx="24737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</a:rPr>
              <a:t>2024</a:t>
            </a:r>
            <a:r>
              <a:rPr lang="ko-KR" altLang="en-US" sz="1050" b="1" dirty="0">
                <a:solidFill>
                  <a:schemeClr val="bg1"/>
                </a:solidFill>
              </a:rPr>
              <a:t>년 사일리지 필름 시장현황 </a:t>
            </a:r>
            <a:r>
              <a:rPr lang="en-US" altLang="ko-KR" sz="1050" b="1" dirty="0">
                <a:solidFill>
                  <a:schemeClr val="bg1"/>
                </a:solidFill>
              </a:rPr>
              <a:t>(</a:t>
            </a:r>
            <a:r>
              <a:rPr lang="ko-KR" altLang="en-US" sz="1050" b="1" dirty="0">
                <a:solidFill>
                  <a:schemeClr val="bg1"/>
                </a:solidFill>
              </a:rPr>
              <a:t>국내</a:t>
            </a:r>
            <a:r>
              <a:rPr lang="en-US" altLang="ko-KR" sz="1050" b="1" dirty="0">
                <a:solidFill>
                  <a:schemeClr val="bg1"/>
                </a:solidFill>
              </a:rPr>
              <a:t>)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0011" y="2004363"/>
            <a:ext cx="3047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</a:rPr>
              <a:t>2024</a:t>
            </a:r>
            <a:r>
              <a:rPr lang="ko-KR" altLang="en-US" sz="1050" b="1" dirty="0">
                <a:solidFill>
                  <a:schemeClr val="bg1"/>
                </a:solidFill>
              </a:rPr>
              <a:t>년 산업용 스트레치  필름 시장현황</a:t>
            </a:r>
            <a:r>
              <a:rPr lang="en-US" altLang="ko-KR" sz="1050" b="1" dirty="0">
                <a:solidFill>
                  <a:schemeClr val="bg1"/>
                </a:solidFill>
              </a:rPr>
              <a:t>(</a:t>
            </a:r>
            <a:r>
              <a:rPr lang="ko-KR" altLang="en-US" sz="1050" b="1" dirty="0">
                <a:solidFill>
                  <a:schemeClr val="bg1"/>
                </a:solidFill>
              </a:rPr>
              <a:t>생산량</a:t>
            </a:r>
            <a:r>
              <a:rPr lang="en-US" altLang="ko-KR" sz="1050" b="1" dirty="0">
                <a:solidFill>
                  <a:schemeClr val="bg1"/>
                </a:solidFill>
              </a:rPr>
              <a:t>)</a:t>
            </a:r>
            <a:endParaRPr lang="ko-KR" altLang="en-US" sz="105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8126" y="264286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기타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47184" y="280892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/>
              <a:t>죽암</a:t>
            </a:r>
            <a:endParaRPr lang="ko-KR" alt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80290" y="40375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/>
              <a:t>삼동산업</a:t>
            </a:r>
            <a:endParaRPr lang="ko-KR" altLang="en-US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690899" y="34948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err="1"/>
              <a:t>일신하이폴리</a:t>
            </a:r>
            <a:endParaRPr lang="ko-KR" alt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839627" y="454780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rgbClr val="FFFF00"/>
                </a:solidFill>
              </a:rPr>
              <a:t>㈜</a:t>
            </a:r>
            <a:r>
              <a:rPr lang="ko-KR" altLang="en-US" sz="1200" b="1" dirty="0" err="1">
                <a:solidFill>
                  <a:srgbClr val="FFFF00"/>
                </a:solidFill>
              </a:rPr>
              <a:t>대정하이테크</a:t>
            </a:r>
            <a:endParaRPr lang="en-US" altLang="ko-KR" sz="1200" b="1" dirty="0">
              <a:solidFill>
                <a:srgbClr val="FFFF00"/>
              </a:solidFill>
            </a:endParaRPr>
          </a:p>
        </p:txBody>
      </p:sp>
      <p:graphicFrame>
        <p:nvGraphicFramePr>
          <p:cNvPr id="41" name="차트 40"/>
          <p:cNvGraphicFramePr/>
          <p:nvPr>
            <p:extLst>
              <p:ext uri="{D42A27DB-BD31-4B8C-83A1-F6EECF244321}">
                <p14:modId xmlns:p14="http://schemas.microsoft.com/office/powerpoint/2010/main" xmlns="" val="1633164660"/>
              </p:ext>
            </p:extLst>
          </p:nvPr>
        </p:nvGraphicFramePr>
        <p:xfrm>
          <a:off x="7388777" y="2718732"/>
          <a:ext cx="4289213" cy="271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9757934" y="3770805"/>
            <a:ext cx="784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/>
              <a:t>수입 </a:t>
            </a:r>
            <a:r>
              <a:rPr lang="en-US" altLang="ko-KR" sz="1100" b="1" dirty="0"/>
              <a:t>52%</a:t>
            </a:r>
            <a:endParaRPr lang="ko-KR" altLang="en-US" sz="11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724270" y="4183694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63,000ton</a:t>
            </a:r>
            <a:endParaRPr lang="ko-KR" altLang="en-US" sz="11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257159" y="3799054"/>
            <a:ext cx="9268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기타 제조사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42% </a:t>
            </a:r>
          </a:p>
          <a:p>
            <a:pPr algn="ctr"/>
            <a:r>
              <a:rPr lang="en-US" altLang="ko-KR" sz="1100" b="1" dirty="0">
                <a:solidFill>
                  <a:schemeClr val="bg1"/>
                </a:solidFill>
              </a:rPr>
              <a:t>50,000ton</a:t>
            </a:r>
            <a:endParaRPr lang="ko-KR" altLang="en-US" sz="11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12393" y="2495288"/>
            <a:ext cx="1031052" cy="60016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100" b="1" dirty="0" err="1">
                <a:solidFill>
                  <a:srgbClr val="FFFF00"/>
                </a:solidFill>
              </a:rPr>
              <a:t>대정하이테크</a:t>
            </a:r>
            <a:endParaRPr lang="en-US" altLang="ko-KR" sz="1100" b="1" dirty="0">
              <a:solidFill>
                <a:srgbClr val="FFFF00"/>
              </a:solidFill>
            </a:endParaRPr>
          </a:p>
          <a:p>
            <a:pPr algn="ctr"/>
            <a:r>
              <a:rPr lang="en-US" altLang="ko-KR" sz="1100" b="1" dirty="0">
                <a:solidFill>
                  <a:srgbClr val="FFFF00"/>
                </a:solidFill>
              </a:rPr>
              <a:t>6%</a:t>
            </a:r>
          </a:p>
          <a:p>
            <a:pPr algn="ctr"/>
            <a:r>
              <a:rPr lang="en-US" altLang="ko-KR" sz="1100" b="1" dirty="0">
                <a:solidFill>
                  <a:srgbClr val="FFFF00"/>
                </a:solidFill>
              </a:rPr>
              <a:t>7,000ton</a:t>
            </a:r>
            <a:endParaRPr lang="ko-KR" altLang="en-US" sz="1100" b="1" dirty="0">
              <a:solidFill>
                <a:srgbClr val="FFFF00"/>
              </a:solidFill>
            </a:endParaRPr>
          </a:p>
        </p:txBody>
      </p:sp>
      <p:cxnSp>
        <p:nvCxnSpPr>
          <p:cNvPr id="53" name="직선 연결선 52"/>
          <p:cNvCxnSpPr/>
          <p:nvPr/>
        </p:nvCxnSpPr>
        <p:spPr>
          <a:xfrm>
            <a:off x="8015204" y="2808928"/>
            <a:ext cx="103881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9054020" y="2799572"/>
            <a:ext cx="9525" cy="28635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21454" y="5654370"/>
            <a:ext cx="11226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/>
              <a:t>(</a:t>
            </a:r>
            <a:r>
              <a:rPr lang="ko-KR" altLang="en-US" sz="1200" dirty="0"/>
              <a:t>주</a:t>
            </a:r>
            <a:r>
              <a:rPr lang="en-US" altLang="ko-KR" sz="1200" dirty="0"/>
              <a:t>)</a:t>
            </a:r>
            <a:r>
              <a:rPr lang="ko-KR" altLang="en-US" sz="1200" dirty="0" err="1"/>
              <a:t>대정하이테크는</a:t>
            </a:r>
            <a:r>
              <a:rPr lang="ko-KR" altLang="en-US" sz="1200" dirty="0"/>
              <a:t>  엄선된 최고의 원자재와 최첨단 설비</a:t>
            </a:r>
            <a:r>
              <a:rPr lang="en-US" altLang="ko-KR" sz="1200" dirty="0"/>
              <a:t>system</a:t>
            </a:r>
            <a:r>
              <a:rPr lang="ko-KR" altLang="en-US" sz="1200" dirty="0"/>
              <a:t>을 갖추고 끊임없는 기술개발로 자체 개발한 분석기법을 바탕으로   신제품개발</a:t>
            </a:r>
            <a:r>
              <a:rPr lang="en-US" altLang="ko-KR" sz="1200" dirty="0"/>
              <a:t>, </a:t>
            </a:r>
            <a:r>
              <a:rPr lang="ko-KR" altLang="en-US" sz="1200" dirty="0"/>
              <a:t> 공정 과정</a:t>
            </a:r>
            <a:r>
              <a:rPr lang="en-US" altLang="ko-KR" sz="1200" dirty="0"/>
              <a:t>, </a:t>
            </a:r>
            <a:r>
              <a:rPr lang="ko-KR" altLang="en-US" sz="1200" dirty="0"/>
              <a:t>완제품</a:t>
            </a:r>
            <a:endParaRPr lang="en-US" altLang="ko-KR" sz="1200" dirty="0"/>
          </a:p>
          <a:p>
            <a:pPr algn="ctr"/>
            <a:r>
              <a:rPr lang="ko-KR" altLang="en-US" sz="1200" dirty="0"/>
              <a:t>생활환경 및 유틸리티 환경에 이르는 전체 생산 영역 시험을 실시하고 지속적인 모니터링을 통해 </a:t>
            </a:r>
            <a:r>
              <a:rPr lang="en-US" altLang="ko-KR" sz="1200" dirty="0"/>
              <a:t>, </a:t>
            </a:r>
            <a:r>
              <a:rPr lang="ko-KR" altLang="en-US" sz="1200" dirty="0"/>
              <a:t>임직원 모두가 </a:t>
            </a:r>
            <a:r>
              <a:rPr lang="en-US" altLang="ko-KR" sz="1200" dirty="0"/>
              <a:t>‘</a:t>
            </a:r>
            <a:r>
              <a:rPr lang="ko-KR" altLang="en-US" sz="1200" dirty="0"/>
              <a:t>고객만족</a:t>
            </a:r>
            <a:r>
              <a:rPr lang="en-US" altLang="ko-KR" sz="1200" dirty="0"/>
              <a:t>＇</a:t>
            </a:r>
            <a:r>
              <a:rPr lang="ko-KR" altLang="en-US" sz="1200" dirty="0"/>
              <a:t>을 통한 회사의 성장을  이룩하고</a:t>
            </a:r>
            <a:endParaRPr lang="en-US" altLang="ko-KR" sz="1200" dirty="0"/>
          </a:p>
          <a:p>
            <a:pPr algn="ctr"/>
            <a:r>
              <a:rPr lang="ko-KR" altLang="en-US" sz="1200" dirty="0"/>
              <a:t> </a:t>
            </a:r>
            <a:r>
              <a:rPr lang="ko-KR" altLang="en-US" sz="1200" dirty="0">
                <a:solidFill>
                  <a:srgbClr val="FF0000"/>
                </a:solidFill>
              </a:rPr>
              <a:t>친환경정책에 발맞춰 친환경 </a:t>
            </a:r>
            <a:r>
              <a:rPr lang="en-US" altLang="ko-KR" sz="1200" dirty="0">
                <a:solidFill>
                  <a:srgbClr val="FF0000"/>
                </a:solidFill>
              </a:rPr>
              <a:t>PCR </a:t>
            </a:r>
            <a:r>
              <a:rPr lang="ko-KR" altLang="en-US" sz="1200" dirty="0">
                <a:solidFill>
                  <a:srgbClr val="FF0000"/>
                </a:solidFill>
              </a:rPr>
              <a:t>스트레치 필름의 생산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공급으로 지속적인 성장을 하고 있습니다</a:t>
            </a:r>
            <a:r>
              <a:rPr lang="en-US" altLang="ko-KR" sz="1200" dirty="0">
                <a:solidFill>
                  <a:srgbClr val="FF0000"/>
                </a:solidFill>
              </a:rPr>
              <a:t>.</a:t>
            </a:r>
          </a:p>
          <a:p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7A3C48-C64F-CAB9-0C21-10B41E89A64E}"/>
              </a:ext>
            </a:extLst>
          </p:cNvPr>
          <p:cNvSpPr txBox="1"/>
          <p:nvPr/>
        </p:nvSpPr>
        <p:spPr>
          <a:xfrm>
            <a:off x="10248900" y="2990850"/>
            <a:ext cx="1429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      </a:t>
            </a:r>
            <a:r>
              <a:rPr lang="ko-KR" altLang="en-US" sz="1200" dirty="0"/>
              <a:t>연간</a:t>
            </a:r>
            <a:r>
              <a:rPr lang="en-US" altLang="ko-KR" sz="1200" dirty="0"/>
              <a:t>120,000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34506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31650112-A838-457F-9F1C-DE8186B1F5A2}"/>
              </a:ext>
            </a:extLst>
          </p:cNvPr>
          <p:cNvSpPr/>
          <p:nvPr/>
        </p:nvSpPr>
        <p:spPr>
          <a:xfrm>
            <a:off x="1" y="10219"/>
            <a:ext cx="12192000" cy="163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 rot="5400000">
            <a:off x="6056956" y="-4513992"/>
            <a:ext cx="78089" cy="12192000"/>
            <a:chOff x="11586754" y="0"/>
            <a:chExt cx="100148" cy="6858000"/>
          </a:xfrm>
        </p:grpSpPr>
        <p:cxnSp>
          <p:nvCxnSpPr>
            <p:cNvPr id="4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1095379" y="687087"/>
            <a:ext cx="4382475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회사 경쟁력 </a:t>
            </a:r>
            <a:endParaRPr sz="14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1709" y="2322729"/>
            <a:ext cx="3004349" cy="338554"/>
          </a:xfrm>
          <a:prstGeom prst="rect">
            <a:avLst/>
          </a:prstGeom>
          <a:solidFill>
            <a:srgbClr val="002060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PE </a:t>
            </a:r>
            <a:r>
              <a:rPr lang="ko-KR" altLang="en-US" sz="1600" dirty="0">
                <a:solidFill>
                  <a:schemeClr val="bg1"/>
                </a:solidFill>
              </a:rPr>
              <a:t>필름 분류와 국내 </a:t>
            </a:r>
            <a:r>
              <a:rPr lang="ko-KR" altLang="en-US" sz="1600" dirty="0" err="1">
                <a:solidFill>
                  <a:schemeClr val="bg1"/>
                </a:solidFill>
              </a:rPr>
              <a:t>생산구조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154" y="2942445"/>
            <a:ext cx="3802923" cy="309268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956418" y="2661283"/>
            <a:ext cx="58753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•</a:t>
            </a:r>
            <a:r>
              <a:rPr lang="ko-KR" altLang="en-US" sz="1200" dirty="0"/>
              <a:t>국내 필름 산업은 </a:t>
            </a:r>
            <a:r>
              <a:rPr lang="en-US" altLang="ko-KR" sz="1200" dirty="0"/>
              <a:t>76</a:t>
            </a:r>
            <a:r>
              <a:rPr lang="ko-KR" altLang="en-US" sz="1200" dirty="0"/>
              <a:t>개 제조사가 등록되어 있으며</a:t>
            </a:r>
            <a:endParaRPr lang="en-US" altLang="ko-KR" sz="1200" dirty="0"/>
          </a:p>
          <a:p>
            <a:r>
              <a:rPr lang="en-US" altLang="ko-KR" sz="1200" dirty="0"/>
              <a:t>  4</a:t>
            </a:r>
            <a:r>
              <a:rPr lang="ko-KR" altLang="en-US" sz="1200" dirty="0"/>
              <a:t>대기업의 생산 비중이 </a:t>
            </a:r>
            <a:r>
              <a:rPr lang="en-US" altLang="ko-KR" sz="1200" dirty="0"/>
              <a:t>70%</a:t>
            </a:r>
            <a:r>
              <a:rPr lang="ko-KR" altLang="en-US" sz="1200" dirty="0"/>
              <a:t>이상이 점유함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ko-KR" sz="1200" dirty="0"/>
              <a:t>•</a:t>
            </a:r>
            <a:r>
              <a:rPr lang="ko-KR" altLang="en-US" sz="1200" dirty="0"/>
              <a:t>산업용 필름 생산업체 에서도 기술개발 투자를 통해 고부가가치 제품</a:t>
            </a:r>
            <a:endParaRPr lang="en-US" altLang="ko-KR" sz="1200" dirty="0"/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생산을 위한 </a:t>
            </a:r>
            <a:r>
              <a:rPr lang="en-US" altLang="ko-KR" sz="1200" dirty="0"/>
              <a:t>(</a:t>
            </a:r>
            <a:r>
              <a:rPr lang="ko-KR" altLang="en-US" sz="1200" dirty="0"/>
              <a:t>친환경 사업</a:t>
            </a:r>
            <a:r>
              <a:rPr lang="en-US" altLang="ko-KR" sz="1200" dirty="0"/>
              <a:t>)</a:t>
            </a:r>
            <a:r>
              <a:rPr lang="ko-KR" altLang="en-US" sz="1200" dirty="0"/>
              <a:t> 원가절감 등을 추진하고 있음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ko-KR" sz="1200" dirty="0"/>
              <a:t>•</a:t>
            </a:r>
            <a:r>
              <a:rPr lang="ko-KR" altLang="en-US" sz="1200" dirty="0"/>
              <a:t>코로나 </a:t>
            </a:r>
            <a:r>
              <a:rPr lang="en-US" altLang="ko-KR" sz="1200" dirty="0"/>
              <a:t>, </a:t>
            </a:r>
            <a:r>
              <a:rPr lang="ko-KR" altLang="en-US" sz="1200" dirty="0"/>
              <a:t>우크라이나 사태로  중국 시장 등 물류유통의 단절</a:t>
            </a:r>
            <a:r>
              <a:rPr lang="en-US" altLang="ko-KR" sz="1200" dirty="0"/>
              <a:t>, </a:t>
            </a:r>
            <a:r>
              <a:rPr lang="ko-KR" altLang="en-US" sz="1200" dirty="0"/>
              <a:t>석유화학 원자재</a:t>
            </a:r>
            <a:endParaRPr lang="en-US" altLang="ko-KR" sz="1200" dirty="0"/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등의 원가상승으로  특히</a:t>
            </a:r>
            <a:r>
              <a:rPr lang="en-US" altLang="ko-KR" sz="1200" dirty="0"/>
              <a:t>, </a:t>
            </a:r>
            <a:r>
              <a:rPr lang="ko-KR" altLang="en-US" sz="1200" dirty="0"/>
              <a:t>산업용 필름 업체는  원자재 수입가격 폭등으로</a:t>
            </a:r>
            <a:endParaRPr lang="en-US" altLang="ko-KR" sz="1200" dirty="0"/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원가 상승이</a:t>
            </a:r>
            <a:r>
              <a:rPr lang="en-US" altLang="ko-KR" sz="1200" dirty="0"/>
              <a:t> </a:t>
            </a:r>
            <a:r>
              <a:rPr lang="ko-KR" altLang="en-US" sz="1200" dirty="0"/>
              <a:t> 불가피 하고 이에 </a:t>
            </a:r>
            <a:r>
              <a:rPr lang="en-US" altLang="ko-KR" sz="1200" dirty="0"/>
              <a:t> Material Recycle (</a:t>
            </a:r>
            <a:r>
              <a:rPr lang="ko-KR" altLang="en-US" sz="1200" dirty="0"/>
              <a:t>물질 재활용</a:t>
            </a:r>
            <a:r>
              <a:rPr lang="en-US" altLang="ko-KR" sz="1200" dirty="0"/>
              <a:t>) </a:t>
            </a:r>
            <a:r>
              <a:rPr lang="ko-KR" altLang="en-US" sz="1200" dirty="0"/>
              <a:t>은 중대한</a:t>
            </a:r>
            <a:endParaRPr lang="en-US" altLang="ko-KR" sz="1200" dirty="0"/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업계의 사업추진 과제라 할 수 있음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ko-KR" sz="1200" dirty="0"/>
              <a:t>•</a:t>
            </a:r>
            <a:r>
              <a:rPr lang="ko-KR" altLang="en-US" sz="1200" dirty="0"/>
              <a:t>필름 산업의 기술력으로 평가되는 </a:t>
            </a:r>
            <a:r>
              <a:rPr lang="en-US" altLang="ko-KR" sz="1200" dirty="0"/>
              <a:t>852</a:t>
            </a:r>
            <a:r>
              <a:rPr lang="ko-KR" altLang="en-US" sz="1200" dirty="0"/>
              <a:t>개의 기업에서 출원된 특허 중 </a:t>
            </a:r>
            <a:r>
              <a:rPr lang="en-US" altLang="ko-KR" sz="1200" dirty="0"/>
              <a:t>624</a:t>
            </a:r>
            <a:r>
              <a:rPr lang="ko-KR" altLang="en-US" sz="1200" dirty="0"/>
              <a:t>개 중 </a:t>
            </a:r>
            <a:endParaRPr lang="en-US" altLang="ko-KR" sz="1200" dirty="0"/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산업용은 </a:t>
            </a:r>
            <a:r>
              <a:rPr lang="en-US" altLang="ko-KR" sz="1200" dirty="0"/>
              <a:t>302</a:t>
            </a:r>
            <a:r>
              <a:rPr lang="ko-KR" altLang="en-US" sz="1200" dirty="0"/>
              <a:t>개로서 </a:t>
            </a:r>
            <a:r>
              <a:rPr lang="en-US" altLang="ko-KR" sz="1200" dirty="0"/>
              <a:t>48%</a:t>
            </a:r>
            <a:r>
              <a:rPr lang="ko-KR" altLang="en-US" sz="1200" dirty="0"/>
              <a:t>를 차지하며 대부분  생산공정 과정에서 제품이 요구하는</a:t>
            </a:r>
            <a:endParaRPr lang="en-US" altLang="ko-KR" sz="1200" dirty="0"/>
          </a:p>
          <a:p>
            <a:r>
              <a:rPr lang="en-US" altLang="ko-KR" sz="1200" dirty="0"/>
              <a:t> </a:t>
            </a:r>
            <a:r>
              <a:rPr lang="ko-KR" altLang="en-US" sz="1200" dirty="0"/>
              <a:t>특성적인 것이 대부분 이나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ko-KR" sz="1200" dirty="0"/>
              <a:t>•</a:t>
            </a:r>
            <a:r>
              <a:rPr lang="ko-KR" altLang="en-US" sz="1200" dirty="0"/>
              <a:t>㈜</a:t>
            </a:r>
            <a:r>
              <a:rPr lang="ko-KR" altLang="en-US" sz="1200" dirty="0" err="1"/>
              <a:t>대정하이테크</a:t>
            </a:r>
            <a:r>
              <a:rPr lang="ko-KR" altLang="en-US" sz="1200" dirty="0"/>
              <a:t> 이  개발 </a:t>
            </a:r>
            <a:r>
              <a:rPr lang="ko-KR" altLang="en-US" sz="1200" dirty="0">
                <a:solidFill>
                  <a:srgbClr val="FF0000"/>
                </a:solidFill>
              </a:rPr>
              <a:t>보유한  </a:t>
            </a:r>
            <a:r>
              <a:rPr lang="en-US" altLang="ko-KR" sz="1200" dirty="0">
                <a:solidFill>
                  <a:srgbClr val="FF0000"/>
                </a:solidFill>
              </a:rPr>
              <a:t>“</a:t>
            </a:r>
            <a:r>
              <a:rPr lang="ko-KR" altLang="en-US" sz="1200" dirty="0">
                <a:solidFill>
                  <a:srgbClr val="FF0000"/>
                </a:solidFill>
              </a:rPr>
              <a:t>스트레치 필름 제조 </a:t>
            </a:r>
            <a:r>
              <a:rPr lang="en-US" altLang="ko-KR" sz="1200" dirty="0">
                <a:solidFill>
                  <a:srgbClr val="FF0000"/>
                </a:solidFill>
              </a:rPr>
              <a:t>Recycle </a:t>
            </a:r>
            <a:r>
              <a:rPr lang="ko-KR" altLang="en-US" sz="1200" dirty="0">
                <a:solidFill>
                  <a:srgbClr val="FF0000"/>
                </a:solidFill>
              </a:rPr>
              <a:t>기술 </a:t>
            </a:r>
            <a:r>
              <a:rPr lang="en-US" altLang="ko-KR" sz="1200" dirty="0">
                <a:solidFill>
                  <a:srgbClr val="FF0000"/>
                </a:solidFill>
              </a:rPr>
              <a:t>” </a:t>
            </a:r>
            <a:r>
              <a:rPr lang="ko-KR" altLang="en-US" sz="1200" dirty="0"/>
              <a:t>제품공정에서</a:t>
            </a:r>
            <a:endParaRPr lang="en-US" altLang="ko-KR" sz="1200" dirty="0"/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원재료의 배합기술로써 제품이 요구하는 물성 등에 영향을 주지 않음</a:t>
            </a:r>
          </a:p>
          <a:p>
            <a:endParaRPr lang="en-US" altLang="ko-KR" sz="1200" dirty="0"/>
          </a:p>
          <a:p>
            <a:r>
              <a:rPr lang="en-US" altLang="ko-KR" sz="1200" dirty="0"/>
              <a:t> </a:t>
            </a:r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3215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14140" y="2032566"/>
            <a:ext cx="5072188" cy="338554"/>
          </a:xfrm>
          <a:prstGeom prst="rect">
            <a:avLst/>
          </a:prstGeom>
          <a:solidFill>
            <a:srgbClr val="002060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31650112-A838-457F-9F1C-DE8186B1F5A2}"/>
              </a:ext>
            </a:extLst>
          </p:cNvPr>
          <p:cNvSpPr/>
          <p:nvPr/>
        </p:nvSpPr>
        <p:spPr>
          <a:xfrm>
            <a:off x="0" y="5151"/>
            <a:ext cx="12192000" cy="163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 rot="5400000">
            <a:off x="6056956" y="-4513992"/>
            <a:ext cx="78089" cy="12192000"/>
            <a:chOff x="11586754" y="0"/>
            <a:chExt cx="100148" cy="6858000"/>
          </a:xfrm>
        </p:grpSpPr>
        <p:cxnSp>
          <p:nvCxnSpPr>
            <p:cNvPr id="5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1095379" y="687087"/>
            <a:ext cx="4382475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회사 경쟁력 </a:t>
            </a:r>
            <a:endParaRPr sz="14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589" y="2032566"/>
            <a:ext cx="481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“</a:t>
            </a:r>
            <a:r>
              <a:rPr lang="ko-KR" altLang="en-US" dirty="0">
                <a:solidFill>
                  <a:schemeClr val="bg1"/>
                </a:solidFill>
              </a:rPr>
              <a:t>필름 제조 </a:t>
            </a:r>
            <a:r>
              <a:rPr lang="en-US" altLang="ko-KR" dirty="0">
                <a:solidFill>
                  <a:schemeClr val="bg1"/>
                </a:solidFill>
              </a:rPr>
              <a:t>Recycle </a:t>
            </a:r>
            <a:r>
              <a:rPr lang="ko-KR" altLang="en-US" dirty="0">
                <a:solidFill>
                  <a:schemeClr val="bg1"/>
                </a:solidFill>
              </a:rPr>
              <a:t>기술 </a:t>
            </a:r>
            <a:r>
              <a:rPr lang="en-US" altLang="ko-KR" dirty="0">
                <a:solidFill>
                  <a:schemeClr val="bg1"/>
                </a:solidFill>
              </a:rPr>
              <a:t> &amp; </a:t>
            </a:r>
            <a:r>
              <a:rPr lang="ko-KR" altLang="en-US" dirty="0">
                <a:solidFill>
                  <a:schemeClr val="bg1"/>
                </a:solidFill>
              </a:rPr>
              <a:t>생산시설 </a:t>
            </a:r>
            <a:r>
              <a:rPr lang="en-US" altLang="ko-KR" dirty="0">
                <a:solidFill>
                  <a:schemeClr val="bg1"/>
                </a:solidFill>
              </a:rPr>
              <a:t>system”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5379" y="2681587"/>
            <a:ext cx="66214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200" dirty="0"/>
              <a:t>당사의 </a:t>
            </a:r>
            <a:r>
              <a:rPr lang="en-US" altLang="ko-KR" sz="1200" dirty="0"/>
              <a:t>‘</a:t>
            </a:r>
            <a:r>
              <a:rPr lang="ko-KR" altLang="en-US" sz="1200" dirty="0"/>
              <a:t>필름 제조 </a:t>
            </a:r>
            <a:r>
              <a:rPr lang="en-US" altLang="ko-KR" sz="1200" dirty="0"/>
              <a:t>Recycle </a:t>
            </a:r>
            <a:r>
              <a:rPr lang="ko-KR" altLang="en-US" sz="1200" dirty="0"/>
              <a:t>기술개발</a:t>
            </a:r>
            <a:r>
              <a:rPr lang="en-US" altLang="ko-KR" sz="1200" dirty="0"/>
              <a:t>’</a:t>
            </a:r>
            <a:r>
              <a:rPr lang="ko-KR" altLang="en-US" sz="1200" dirty="0"/>
              <a:t>은  당사의 연구진들이 수년 동안 실험을 통해 개발한 </a:t>
            </a:r>
            <a:endParaRPr lang="en-US" altLang="ko-KR" sz="1200" dirty="0"/>
          </a:p>
          <a:p>
            <a:r>
              <a:rPr lang="ko-KR" altLang="en-US" sz="1200" dirty="0"/>
              <a:t>      제조 공정 과정의 배합 기술로 필름 산업의 혁신적 기술이라고 할 수 있다</a:t>
            </a:r>
            <a:r>
              <a:rPr lang="en-US" altLang="ko-KR" sz="1200" dirty="0"/>
              <a:t>. </a:t>
            </a:r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2. </a:t>
            </a:r>
            <a:r>
              <a:rPr lang="ko-KR" altLang="en-US" sz="1200" dirty="0"/>
              <a:t>플라스틱 폐기물과 페 패트병 재활용</a:t>
            </a:r>
            <a:r>
              <a:rPr lang="en-US" altLang="ko-KR" sz="1200" dirty="0"/>
              <a:t>, </a:t>
            </a:r>
            <a:r>
              <a:rPr lang="ko-KR" altLang="en-US" sz="1200" dirty="0"/>
              <a:t>재성 소재 사용 등을 통한  친환경 제품의 사용이 </a:t>
            </a:r>
            <a:endParaRPr lang="en-US" altLang="ko-KR" sz="1200" dirty="0"/>
          </a:p>
          <a:p>
            <a:r>
              <a:rPr lang="en-US" altLang="ko-KR" sz="1200" dirty="0"/>
              <a:t>    </a:t>
            </a:r>
            <a:r>
              <a:rPr lang="ko-KR" altLang="en-US" sz="1200" dirty="0"/>
              <a:t>세계적으로  장려</a:t>
            </a:r>
            <a:r>
              <a:rPr lang="en-US" altLang="ko-KR" sz="1200" dirty="0"/>
              <a:t>, </a:t>
            </a:r>
            <a:r>
              <a:rPr lang="ko-KR" altLang="en-US" sz="1200" dirty="0"/>
              <a:t>확대되고 있지만 재활용 재료를 원료로 할 경우 제조과정에서 발생하는 </a:t>
            </a:r>
            <a:endParaRPr lang="en-US" altLang="ko-KR" sz="1200" dirty="0"/>
          </a:p>
          <a:p>
            <a:r>
              <a:rPr lang="en-US" altLang="ko-KR" sz="1200" dirty="0"/>
              <a:t>    </a:t>
            </a:r>
            <a:r>
              <a:rPr lang="ko-KR" altLang="en-US" sz="1200" dirty="0"/>
              <a:t>원료와 </a:t>
            </a:r>
            <a:r>
              <a:rPr lang="en-US" altLang="ko-KR" sz="1200" dirty="0"/>
              <a:t>  </a:t>
            </a:r>
            <a:r>
              <a:rPr lang="ko-KR" altLang="en-US" sz="1200" dirty="0"/>
              <a:t>기계설비의 마찰 등 완제품에 있어</a:t>
            </a:r>
            <a:r>
              <a:rPr lang="en-US" altLang="ko-KR" sz="1200" dirty="0"/>
              <a:t> </a:t>
            </a:r>
            <a:r>
              <a:rPr lang="ko-KR" altLang="en-US" sz="1200" dirty="0"/>
              <a:t>색상</a:t>
            </a:r>
            <a:r>
              <a:rPr lang="en-US" altLang="ko-KR" sz="1200" dirty="0"/>
              <a:t>, </a:t>
            </a:r>
            <a:r>
              <a:rPr lang="ko-KR" altLang="en-US" sz="1200" dirty="0"/>
              <a:t>제품의 질적 문제가 있었지만</a:t>
            </a:r>
            <a:r>
              <a:rPr lang="en-US" altLang="ko-KR" sz="1200" dirty="0"/>
              <a:t>   </a:t>
            </a:r>
          </a:p>
          <a:p>
            <a:r>
              <a:rPr lang="en-US" altLang="ko-KR" sz="1200" dirty="0"/>
              <a:t>    </a:t>
            </a:r>
            <a:r>
              <a:rPr lang="ko-KR" altLang="en-US" sz="1200" dirty="0"/>
              <a:t>당사의 </a:t>
            </a:r>
            <a:r>
              <a:rPr lang="en-US" altLang="ko-KR" sz="1200" dirty="0"/>
              <a:t>“</a:t>
            </a:r>
            <a:r>
              <a:rPr lang="ko-KR" altLang="en-US" sz="1200" dirty="0"/>
              <a:t>필름 제조 </a:t>
            </a:r>
            <a:r>
              <a:rPr lang="en-US" altLang="ko-KR" sz="1200" dirty="0"/>
              <a:t>Redycle </a:t>
            </a:r>
            <a:r>
              <a:rPr lang="ko-KR" altLang="en-US" sz="1200" dirty="0"/>
              <a:t>기술</a:t>
            </a:r>
            <a:r>
              <a:rPr lang="en-US" altLang="ko-KR" sz="1200" dirty="0"/>
              <a:t>” </a:t>
            </a:r>
            <a:r>
              <a:rPr lang="ko-KR" altLang="en-US" sz="1200" dirty="0"/>
              <a:t>적용 시</a:t>
            </a:r>
            <a:r>
              <a:rPr lang="en-US" altLang="ko-KR" sz="1200" dirty="0"/>
              <a:t>         </a:t>
            </a:r>
            <a:br>
              <a:rPr lang="en-US" altLang="ko-KR" sz="1200" dirty="0"/>
            </a:br>
            <a:r>
              <a:rPr lang="en-US" altLang="ko-KR" sz="1200" dirty="0"/>
              <a:t>    </a:t>
            </a:r>
            <a:r>
              <a:rPr lang="ko-KR" altLang="en-US" sz="1200" dirty="0"/>
              <a:t>신 재료가 가지는 물성을 그대로 유지하면서  제품이 요구하는 특성 </a:t>
            </a:r>
            <a:r>
              <a:rPr lang="en-US" altLang="ko-KR" sz="1200" dirty="0"/>
              <a:t>- </a:t>
            </a:r>
            <a:r>
              <a:rPr lang="ko-KR" altLang="en-US" sz="1200" dirty="0"/>
              <a:t>점착력</a:t>
            </a:r>
            <a:r>
              <a:rPr lang="en-US" altLang="ko-KR" sz="1200" dirty="0"/>
              <a:t>, </a:t>
            </a:r>
            <a:r>
              <a:rPr lang="ko-KR" altLang="en-US" sz="1200" dirty="0"/>
              <a:t>내후성</a:t>
            </a:r>
            <a:r>
              <a:rPr lang="en-US" altLang="ko-KR" sz="1200" dirty="0"/>
              <a:t>, </a:t>
            </a:r>
            <a:r>
              <a:rPr lang="ko-KR" altLang="en-US" sz="1200" dirty="0"/>
              <a:t>투명도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    </a:t>
            </a:r>
            <a:r>
              <a:rPr lang="ko-KR" altLang="en-US" sz="1200" dirty="0"/>
              <a:t>광택성이 우수하며</a:t>
            </a:r>
            <a:r>
              <a:rPr lang="en-US" altLang="ko-KR" sz="1200" dirty="0"/>
              <a:t>,  </a:t>
            </a:r>
            <a:r>
              <a:rPr lang="ko-KR" altLang="en-US" sz="1200" dirty="0"/>
              <a:t>친환경 </a:t>
            </a:r>
            <a:r>
              <a:rPr lang="en-US" altLang="ko-KR" sz="1200" dirty="0"/>
              <a:t>PCR </a:t>
            </a:r>
            <a:r>
              <a:rPr lang="ko-KR" altLang="en-US" sz="1200" dirty="0"/>
              <a:t>스트레치</a:t>
            </a:r>
            <a:r>
              <a:rPr lang="en-US" altLang="ko-KR" sz="1200" dirty="0"/>
              <a:t> </a:t>
            </a:r>
            <a:r>
              <a:rPr lang="ko-KR" altLang="en-US" sz="1200" dirty="0"/>
              <a:t>필름의 생산</a:t>
            </a:r>
            <a:r>
              <a:rPr lang="en-US" altLang="ko-KR" sz="1200" dirty="0"/>
              <a:t>, </a:t>
            </a:r>
            <a:r>
              <a:rPr lang="ko-KR" altLang="en-US" sz="1200" dirty="0"/>
              <a:t>공급에  재활용의 편견을 깨고 </a:t>
            </a:r>
            <a:endParaRPr lang="en-US" altLang="ko-KR" sz="1200" dirty="0"/>
          </a:p>
          <a:p>
            <a:r>
              <a:rPr lang="en-US" altLang="ko-KR" sz="1200" dirty="0"/>
              <a:t>    </a:t>
            </a:r>
            <a:r>
              <a:rPr lang="ko-KR" altLang="en-US" sz="1200" dirty="0"/>
              <a:t>일반 제품과  흡사한  물성으로 환경과 품질을 동시에</a:t>
            </a:r>
            <a:r>
              <a:rPr lang="en-US" altLang="ko-KR" sz="1200" dirty="0"/>
              <a:t> </a:t>
            </a:r>
            <a:r>
              <a:rPr lang="ko-KR" altLang="en-US" sz="1200" dirty="0"/>
              <a:t>해결하여 타사 대비 제조원가를 낮추고 </a:t>
            </a:r>
            <a:endParaRPr lang="en-US" altLang="ko-KR" sz="1200" dirty="0"/>
          </a:p>
          <a:p>
            <a:r>
              <a:rPr lang="en-US" altLang="ko-KR" sz="1200" dirty="0"/>
              <a:t>    </a:t>
            </a:r>
            <a:r>
              <a:rPr lang="ko-KR" altLang="en-US" sz="1200" dirty="0"/>
              <a:t>영업이익을 극대화 할 수 있음</a:t>
            </a: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3. </a:t>
            </a:r>
            <a:r>
              <a:rPr lang="ko-KR" altLang="en-US" sz="1200" dirty="0"/>
              <a:t>생산설비는 원자재의 기능과 기술력을 극대화하는 중요한 장비시설이다</a:t>
            </a:r>
            <a:r>
              <a:rPr lang="en-US" altLang="ko-KR" sz="1200" dirty="0"/>
              <a:t>.</a:t>
            </a:r>
          </a:p>
          <a:p>
            <a:r>
              <a:rPr lang="en-US" altLang="ko-KR" sz="1200" dirty="0"/>
              <a:t>    </a:t>
            </a:r>
            <a:r>
              <a:rPr lang="ko-KR" altLang="en-US" sz="1200" dirty="0"/>
              <a:t>스트레치 필름 라인의 글로벌 기술 리더</a:t>
            </a:r>
            <a:r>
              <a:rPr lang="en-US" altLang="ko-KR" sz="1000" dirty="0"/>
              <a:t>  </a:t>
            </a:r>
            <a:r>
              <a:rPr lang="ko-KR" altLang="en-US" sz="1000" dirty="0"/>
              <a:t> </a:t>
            </a:r>
            <a:r>
              <a:rPr lang="en-US" altLang="ko-KR" sz="1200" dirty="0"/>
              <a:t>SML</a:t>
            </a:r>
            <a:r>
              <a:rPr lang="ko-KR" altLang="en-US" sz="1200" dirty="0"/>
              <a:t> </a:t>
            </a:r>
            <a:r>
              <a:rPr lang="en-US" altLang="ko-KR" sz="1200" dirty="0"/>
              <a:t>T-die</a:t>
            </a:r>
            <a:r>
              <a:rPr lang="ko-KR" altLang="en-US" sz="1200" dirty="0"/>
              <a:t> </a:t>
            </a:r>
            <a:r>
              <a:rPr lang="en-US" altLang="ko-KR" sz="1200" dirty="0"/>
              <a:t>5Layer </a:t>
            </a:r>
            <a:r>
              <a:rPr lang="ko-KR" altLang="en-US" sz="1200" dirty="0"/>
              <a:t>에서</a:t>
            </a:r>
            <a:r>
              <a:rPr lang="en-US" altLang="ko-KR" sz="1200" dirty="0"/>
              <a:t> </a:t>
            </a:r>
            <a:r>
              <a:rPr lang="ko-KR" altLang="en-US" sz="1200" dirty="0"/>
              <a:t>제작된 생산설비를 </a:t>
            </a:r>
            <a:endParaRPr lang="en-US" altLang="ko-KR" sz="1200" dirty="0"/>
          </a:p>
          <a:p>
            <a:r>
              <a:rPr lang="en-US" altLang="ko-KR" sz="1200" dirty="0"/>
              <a:t>   </a:t>
            </a:r>
            <a:r>
              <a:rPr lang="ko-KR" altLang="en-US" sz="1200" dirty="0"/>
              <a:t>구축하여</a:t>
            </a:r>
            <a:r>
              <a:rPr lang="en-US" altLang="ko-KR" sz="1200" dirty="0"/>
              <a:t> </a:t>
            </a:r>
            <a:r>
              <a:rPr lang="ko-KR" altLang="en-US" sz="1200" dirty="0"/>
              <a:t>생산시간 단축과  생산량의 극대화</a:t>
            </a:r>
            <a:r>
              <a:rPr lang="en-US" altLang="ko-KR" sz="1200" dirty="0"/>
              <a:t>, </a:t>
            </a:r>
            <a:r>
              <a:rPr lang="ko-KR" altLang="en-US" sz="1200" dirty="0"/>
              <a:t> 품질을 고급화 하고  </a:t>
            </a:r>
            <a:r>
              <a:rPr lang="en-US" altLang="ko-KR" sz="1200" dirty="0"/>
              <a:t>5Layer </a:t>
            </a:r>
            <a:r>
              <a:rPr lang="ko-KR" altLang="en-US" sz="1200" dirty="0"/>
              <a:t>생산공정에 </a:t>
            </a:r>
            <a:endParaRPr lang="en-US" altLang="ko-KR" sz="1200" dirty="0"/>
          </a:p>
          <a:p>
            <a:r>
              <a:rPr lang="en-US" altLang="ko-KR" sz="1200" dirty="0"/>
              <a:t>  </a:t>
            </a:r>
            <a:r>
              <a:rPr lang="ko-KR" altLang="en-US" sz="1200" dirty="0"/>
              <a:t> </a:t>
            </a:r>
            <a:r>
              <a:rPr lang="en-US" altLang="ko-KR" sz="1200" dirty="0"/>
              <a:t>‘</a:t>
            </a:r>
            <a:r>
              <a:rPr lang="ko-KR" altLang="en-US" sz="1200" dirty="0"/>
              <a:t>필름 제조  </a:t>
            </a:r>
            <a:r>
              <a:rPr lang="en-US" altLang="ko-KR" sz="1200" dirty="0"/>
              <a:t>Redycle </a:t>
            </a:r>
            <a:r>
              <a:rPr lang="ko-KR" altLang="en-US" sz="1200" dirty="0"/>
              <a:t>기술</a:t>
            </a:r>
            <a:r>
              <a:rPr lang="en-US" altLang="ko-KR" sz="1200" dirty="0"/>
              <a:t>’</a:t>
            </a:r>
            <a:r>
              <a:rPr lang="ko-KR" altLang="en-US" sz="1200" dirty="0"/>
              <a:t>  접목하여 현재</a:t>
            </a:r>
            <a:r>
              <a:rPr lang="en-US" altLang="ko-KR" sz="1200" dirty="0"/>
              <a:t>, </a:t>
            </a:r>
            <a:r>
              <a:rPr lang="ko-KR" altLang="en-US" sz="1200" dirty="0"/>
              <a:t>고객사로 부터  품질을 인정받고 있으며 </a:t>
            </a:r>
            <a:endParaRPr lang="en-US" altLang="ko-KR" sz="1200" dirty="0"/>
          </a:p>
          <a:p>
            <a:r>
              <a:rPr lang="en-US" altLang="ko-KR" sz="1200" dirty="0"/>
              <a:t>    </a:t>
            </a:r>
            <a:r>
              <a:rPr lang="ko-KR" altLang="en-US" sz="1200" dirty="0"/>
              <a:t>현재 여러 업체에서  구매의사를 받고 있음</a:t>
            </a:r>
            <a:r>
              <a:rPr lang="en-US" altLang="ko-KR" sz="1200" dirty="0"/>
              <a:t>.</a:t>
            </a:r>
          </a:p>
        </p:txBody>
      </p:sp>
      <p:sp>
        <p:nvSpPr>
          <p:cNvPr id="9" name="AutoShape 2" descr="SML 5 layers cast film extruder - For stretch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3865" y="2762892"/>
            <a:ext cx="1718461" cy="177067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878" y="2762893"/>
            <a:ext cx="1716961" cy="1770671"/>
          </a:xfrm>
          <a:prstGeom prst="rect">
            <a:avLst/>
          </a:prstGeom>
        </p:spPr>
      </p:pic>
      <p:pic>
        <p:nvPicPr>
          <p:cNvPr id="13" name="그림 12" descr="&lt;strong&gt;플러스&lt;/strong&gt; 아이콘 우아한 레드 라운드 버튼 건강관리와 의술에 대한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4078" y="4577200"/>
            <a:ext cx="932688" cy="789559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8087995" y="5486907"/>
            <a:ext cx="3144853" cy="795666"/>
          </a:xfrm>
          <a:prstGeom prst="ellipse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제조 </a:t>
            </a:r>
            <a:r>
              <a:rPr lang="en-US" altLang="ko-KR" dirty="0"/>
              <a:t>Recycle </a:t>
            </a:r>
            <a:r>
              <a:rPr lang="ko-KR" altLang="en-US" dirty="0"/>
              <a:t>기술</a:t>
            </a:r>
          </a:p>
        </p:txBody>
      </p:sp>
    </p:spTree>
    <p:extLst>
      <p:ext uri="{BB962C8B-B14F-4D97-AF65-F5344CB8AC3E}">
        <p14:creationId xmlns:p14="http://schemas.microsoft.com/office/powerpoint/2010/main" xmlns="" val="1778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/>
          <p:cNvSpPr/>
          <p:nvPr/>
        </p:nvSpPr>
        <p:spPr>
          <a:xfrm>
            <a:off x="3695645" y="5118069"/>
            <a:ext cx="1777404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1005681" y="3762295"/>
            <a:ext cx="1777404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3688030" y="2442468"/>
            <a:ext cx="1777404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6967314" y="3945694"/>
            <a:ext cx="1140453" cy="64513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7238288" y="2674226"/>
            <a:ext cx="626564" cy="60413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31650112-A838-457F-9F1C-DE8186B1F5A2}"/>
              </a:ext>
            </a:extLst>
          </p:cNvPr>
          <p:cNvSpPr/>
          <p:nvPr/>
        </p:nvSpPr>
        <p:spPr>
          <a:xfrm>
            <a:off x="1" y="-27922"/>
            <a:ext cx="12192000" cy="163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1096896" y="711716"/>
            <a:ext cx="4382475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b="1" dirty="0" err="1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Viosn</a:t>
            </a:r>
            <a:r>
              <a:rPr lang="en-US" altLang="ko-KR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 &amp; Goal</a:t>
            </a: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 </a:t>
            </a:r>
            <a:endParaRPr sz="14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 rot="5400000">
            <a:off x="6056956" y="-4513992"/>
            <a:ext cx="78089" cy="12192000"/>
            <a:chOff x="11586754" y="0"/>
            <a:chExt cx="100148" cy="6858000"/>
          </a:xfrm>
        </p:grpSpPr>
        <p:cxnSp>
          <p:nvCxnSpPr>
            <p:cNvPr id="8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095379" y="1346110"/>
            <a:ext cx="1871529" cy="461665"/>
          </a:xfrm>
          <a:prstGeom prst="rect">
            <a:avLst/>
          </a:prstGeom>
          <a:solidFill>
            <a:srgbClr val="002060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Vision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113971" y="2161094"/>
            <a:ext cx="100093" cy="36723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836089" y="2523720"/>
            <a:ext cx="69121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2021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843553" y="4408044"/>
            <a:ext cx="6527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2024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836088" y="3762295"/>
            <a:ext cx="6527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2023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74560" y="5072432"/>
            <a:ext cx="6527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2025</a:t>
            </a:r>
            <a:endParaRPr lang="ko-KR" altLang="en-US" dirty="0"/>
          </a:p>
        </p:txBody>
      </p:sp>
      <p:sp>
        <p:nvSpPr>
          <p:cNvPr id="46" name="직사각형 45"/>
          <p:cNvSpPr/>
          <p:nvPr/>
        </p:nvSpPr>
        <p:spPr>
          <a:xfrm>
            <a:off x="6504960" y="4547072"/>
            <a:ext cx="1338594" cy="20342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b="1" dirty="0"/>
              <a:t>300</a:t>
            </a:r>
            <a:r>
              <a:rPr lang="ko-KR" altLang="en-US" sz="1800" b="1" dirty="0"/>
              <a:t>억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6451428" y="5127679"/>
            <a:ext cx="1427632" cy="23035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/>
              <a:t>310</a:t>
            </a:r>
            <a:r>
              <a:rPr lang="ko-KR" altLang="en-US" b="1" dirty="0"/>
              <a:t>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07018" y="2589982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251</a:t>
            </a:r>
            <a:r>
              <a:rPr lang="ko-KR" altLang="en-US" sz="1200" b="1" dirty="0"/>
              <a:t>억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7067239" y="3354457"/>
            <a:ext cx="764334" cy="6422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6504959" y="3230955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336</a:t>
            </a:r>
            <a:r>
              <a:rPr lang="ko-KR" altLang="en-US" sz="1200" b="1" dirty="0"/>
              <a:t>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59766" y="2596414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매출채권 및 재고 정리 </a:t>
            </a:r>
            <a:r>
              <a:rPr lang="en-US" altLang="ko-KR" sz="1200" dirty="0"/>
              <a:t>/</a:t>
            </a:r>
            <a:r>
              <a:rPr lang="ko-KR" altLang="en-US" sz="1200" dirty="0"/>
              <a:t>신설 기계 도입</a:t>
            </a:r>
            <a:endParaRPr lang="en-US" altLang="ko-KR" sz="1200" dirty="0"/>
          </a:p>
          <a:p>
            <a:r>
              <a:rPr lang="en-US" altLang="ko-KR" sz="1100" dirty="0"/>
              <a:t>                                           (T-die5layer</a:t>
            </a:r>
            <a:r>
              <a:rPr lang="en-US" altLang="ko-KR" sz="1200" dirty="0"/>
              <a:t>)</a:t>
            </a:r>
          </a:p>
          <a:p>
            <a:endParaRPr lang="ko-KR" alt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8459766" y="3245896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신설 기계 가동 </a:t>
            </a:r>
            <a:r>
              <a:rPr lang="en-US" altLang="ko-KR" sz="1200" dirty="0"/>
              <a:t>/ </a:t>
            </a:r>
            <a:r>
              <a:rPr lang="ko-KR" altLang="en-US" sz="1200" dirty="0"/>
              <a:t>부채 </a:t>
            </a:r>
            <a:r>
              <a:rPr lang="en-US" altLang="ko-KR" sz="1200" dirty="0"/>
              <a:t>zero/ </a:t>
            </a:r>
            <a:r>
              <a:rPr lang="ko-KR" altLang="en-US" sz="1200" dirty="0"/>
              <a:t>영업 확대  </a:t>
            </a:r>
            <a:endParaRPr lang="en-US" altLang="ko-KR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831573" y="3189164"/>
            <a:ext cx="6912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2022</a:t>
            </a:r>
            <a:endParaRPr lang="ko-KR" alt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9154636" y="1346109"/>
            <a:ext cx="1871529" cy="461665"/>
          </a:xfrm>
          <a:prstGeom prst="rect">
            <a:avLst/>
          </a:prstGeom>
          <a:solidFill>
            <a:srgbClr val="002060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Goal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그림 4" descr="&lt;strong&gt;약속&lt;/strong&gt; - 하나님의교회 세계복음선교협회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4001" y="2555597"/>
            <a:ext cx="1568509" cy="718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0" name="그림 69" descr="전기산업 :: 저탄소 녹색&lt;strong&gt;성장&lt;/strong&gt; 마스터플랜‘실행이 답이다’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339" y="3877971"/>
            <a:ext cx="1546088" cy="731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3" name="그림 72" descr="물곰의 하루 :: 2017년 협업 지수 올리고 불황 극복하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4001" y="5230313"/>
            <a:ext cx="1568509" cy="68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TextBox 75"/>
          <p:cNvSpPr txBox="1"/>
          <p:nvPr/>
        </p:nvSpPr>
        <p:spPr>
          <a:xfrm>
            <a:off x="399950" y="2610739"/>
            <a:ext cx="3288080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002060"/>
                </a:solidFill>
              </a:rPr>
              <a:t>CUSTOMER</a:t>
            </a:r>
          </a:p>
          <a:p>
            <a:pPr algn="r"/>
            <a:r>
              <a:rPr lang="ko-KR" altLang="en-US" sz="1050" dirty="0"/>
              <a:t>고객 우선</a:t>
            </a:r>
            <a:r>
              <a:rPr lang="en-US" altLang="ko-KR" sz="1050" dirty="0"/>
              <a:t> </a:t>
            </a:r>
            <a:r>
              <a:rPr lang="ko-KR" altLang="en-US" sz="1050" dirty="0"/>
              <a:t>경영</a:t>
            </a:r>
            <a:endParaRPr lang="en-US" altLang="ko-KR" sz="1050" dirty="0"/>
          </a:p>
          <a:p>
            <a:pPr algn="r"/>
            <a:r>
              <a:rPr lang="ko-KR" altLang="en-US" sz="1050" dirty="0"/>
              <a:t>정확한 납기와 우수한 품질</a:t>
            </a:r>
            <a:endParaRPr lang="en-US" altLang="ko-KR" sz="1050" dirty="0"/>
          </a:p>
          <a:p>
            <a:pPr algn="r"/>
            <a:r>
              <a:rPr lang="ko-KR" altLang="en-US" sz="1050" dirty="0"/>
              <a:t>다양한 고객사의 요구에 적극대응하는 고객감동실현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807284" y="4019506"/>
            <a:ext cx="190629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</a:rPr>
              <a:t>INNOVATION</a:t>
            </a:r>
          </a:p>
          <a:p>
            <a:r>
              <a:rPr lang="ko-KR" altLang="en-US" sz="1050" dirty="0"/>
              <a:t>지속적인 연구개발과 투자</a:t>
            </a:r>
            <a:endParaRPr lang="en-US" altLang="ko-KR" sz="1050" dirty="0"/>
          </a:p>
          <a:p>
            <a:r>
              <a:rPr lang="ko-KR" altLang="en-US" sz="1050" dirty="0"/>
              <a:t>제품 다양화를 위한 시장개척</a:t>
            </a:r>
            <a:endParaRPr lang="en-US" altLang="ko-KR" sz="1050" dirty="0"/>
          </a:p>
        </p:txBody>
      </p:sp>
      <p:sp>
        <p:nvSpPr>
          <p:cNvPr id="79" name="TextBox 78"/>
          <p:cNvSpPr txBox="1"/>
          <p:nvPr/>
        </p:nvSpPr>
        <p:spPr>
          <a:xfrm>
            <a:off x="1469035" y="5263525"/>
            <a:ext cx="2175596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002060"/>
                </a:solidFill>
              </a:rPr>
              <a:t>PEOPLE</a:t>
            </a:r>
          </a:p>
          <a:p>
            <a:pPr algn="r"/>
            <a:r>
              <a:rPr lang="ko-KR" altLang="en-US" sz="1050" dirty="0"/>
              <a:t>인재양성</a:t>
            </a:r>
            <a:r>
              <a:rPr lang="en-US" altLang="ko-KR" sz="1050" dirty="0"/>
              <a:t> </a:t>
            </a:r>
            <a:r>
              <a:rPr lang="ko-KR" altLang="en-US" sz="1050" dirty="0"/>
              <a:t>을 위한 개인 역량 강화</a:t>
            </a:r>
            <a:endParaRPr lang="en-US" altLang="ko-KR" sz="1050" dirty="0"/>
          </a:p>
          <a:p>
            <a:pPr algn="r"/>
            <a:r>
              <a:rPr lang="ko-KR" altLang="en-US" sz="1050" dirty="0"/>
              <a:t>기회균등과 직원복지 제도</a:t>
            </a:r>
            <a:endParaRPr lang="en-US" altLang="ko-KR" sz="1050" dirty="0"/>
          </a:p>
          <a:p>
            <a:pPr algn="r"/>
            <a:r>
              <a:rPr lang="ko-KR" altLang="en-US" sz="1050" dirty="0"/>
              <a:t>열린 경영으로 </a:t>
            </a:r>
            <a:r>
              <a:rPr lang="ko-KR" altLang="en-US" sz="1050" dirty="0" err="1"/>
              <a:t>노사단합</a:t>
            </a:r>
            <a:endParaRPr lang="ko-KR" alt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CE6E2-AF78-0784-2C04-FBC07069314C}"/>
              </a:ext>
            </a:extLst>
          </p:cNvPr>
          <p:cNvSpPr txBox="1"/>
          <p:nvPr/>
        </p:nvSpPr>
        <p:spPr>
          <a:xfrm>
            <a:off x="6451427" y="3834126"/>
            <a:ext cx="64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312</a:t>
            </a:r>
            <a:r>
              <a:rPr lang="ko-KR" altLang="en-US" sz="1200" b="1" dirty="0"/>
              <a:t>억</a:t>
            </a:r>
          </a:p>
        </p:txBody>
      </p:sp>
    </p:spTree>
    <p:extLst>
      <p:ext uri="{BB962C8B-B14F-4D97-AF65-F5344CB8AC3E}">
        <p14:creationId xmlns:p14="http://schemas.microsoft.com/office/powerpoint/2010/main" xmlns="" val="1701328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80D1A73B-7EB8-4960-B5A4-2DB9D14D6C7D}"/>
              </a:ext>
            </a:extLst>
          </p:cNvPr>
          <p:cNvGrpSpPr/>
          <p:nvPr/>
        </p:nvGrpSpPr>
        <p:grpSpPr>
          <a:xfrm>
            <a:off x="1349871" y="1002470"/>
            <a:ext cx="3367408" cy="4200526"/>
            <a:chOff x="9022842" y="-1"/>
            <a:chExt cx="3169157" cy="4200526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xmlns="" id="{BF66ED90-910F-43F6-95A2-0355FC914047}"/>
                </a:ext>
              </a:extLst>
            </p:cNvPr>
            <p:cNvSpPr/>
            <p:nvPr/>
          </p:nvSpPr>
          <p:spPr>
            <a:xfrm rot="16200000">
              <a:off x="9483227" y="-15376"/>
              <a:ext cx="2693398" cy="2724147"/>
            </a:xfrm>
            <a:custGeom>
              <a:avLst/>
              <a:gdLst>
                <a:gd name="connsiteX0" fmla="*/ 804152 w 1332436"/>
                <a:gd name="connsiteY0" fmla="*/ 0 h 1347648"/>
                <a:gd name="connsiteX1" fmla="*/ 907497 w 1332436"/>
                <a:gd name="connsiteY1" fmla="*/ 103345 h 1347648"/>
                <a:gd name="connsiteX2" fmla="*/ 877228 w 1332436"/>
                <a:gd name="connsiteY2" fmla="*/ 176421 h 1347648"/>
                <a:gd name="connsiteX3" fmla="*/ 853796 w 1332436"/>
                <a:gd name="connsiteY3" fmla="*/ 192219 h 1347648"/>
                <a:gd name="connsiteX4" fmla="*/ 853796 w 1332436"/>
                <a:gd name="connsiteY4" fmla="*/ 291081 h 1347648"/>
                <a:gd name="connsiteX5" fmla="*/ 1332436 w 1332436"/>
                <a:gd name="connsiteY5" fmla="*/ 291081 h 1347648"/>
                <a:gd name="connsiteX6" fmla="*/ 1332436 w 1332436"/>
                <a:gd name="connsiteY6" fmla="*/ 1347648 h 1347648"/>
                <a:gd name="connsiteX7" fmla="*/ 275869 w 1332436"/>
                <a:gd name="connsiteY7" fmla="*/ 1347648 h 1347648"/>
                <a:gd name="connsiteX8" fmla="*/ 275869 w 1332436"/>
                <a:gd name="connsiteY8" fmla="*/ 869007 h 1347648"/>
                <a:gd name="connsiteX9" fmla="*/ 192220 w 1332436"/>
                <a:gd name="connsiteY9" fmla="*/ 869007 h 1347648"/>
                <a:gd name="connsiteX10" fmla="*/ 176421 w 1332436"/>
                <a:gd name="connsiteY10" fmla="*/ 892440 h 1347648"/>
                <a:gd name="connsiteX11" fmla="*/ 103345 w 1332436"/>
                <a:gd name="connsiteY11" fmla="*/ 922709 h 1347648"/>
                <a:gd name="connsiteX12" fmla="*/ 0 w 1332436"/>
                <a:gd name="connsiteY12" fmla="*/ 819364 h 1347648"/>
                <a:gd name="connsiteX13" fmla="*/ 103345 w 1332436"/>
                <a:gd name="connsiteY13" fmla="*/ 716019 h 1347648"/>
                <a:gd name="connsiteX14" fmla="*/ 176421 w 1332436"/>
                <a:gd name="connsiteY14" fmla="*/ 746288 h 1347648"/>
                <a:gd name="connsiteX15" fmla="*/ 192220 w 1332436"/>
                <a:gd name="connsiteY15" fmla="*/ 769720 h 1347648"/>
                <a:gd name="connsiteX16" fmla="*/ 275869 w 1332436"/>
                <a:gd name="connsiteY16" fmla="*/ 769720 h 1347648"/>
                <a:gd name="connsiteX17" fmla="*/ 275869 w 1332436"/>
                <a:gd name="connsiteY17" fmla="*/ 291081 h 1347648"/>
                <a:gd name="connsiteX18" fmla="*/ 754509 w 1332436"/>
                <a:gd name="connsiteY18" fmla="*/ 291081 h 1347648"/>
                <a:gd name="connsiteX19" fmla="*/ 754509 w 1332436"/>
                <a:gd name="connsiteY19" fmla="*/ 192220 h 1347648"/>
                <a:gd name="connsiteX20" fmla="*/ 731076 w 1332436"/>
                <a:gd name="connsiteY20" fmla="*/ 176421 h 1347648"/>
                <a:gd name="connsiteX21" fmla="*/ 700807 w 1332436"/>
                <a:gd name="connsiteY21" fmla="*/ 103345 h 1347648"/>
                <a:gd name="connsiteX22" fmla="*/ 804152 w 1332436"/>
                <a:gd name="connsiteY22" fmla="*/ 0 h 134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2436" h="1347648">
                  <a:moveTo>
                    <a:pt x="804152" y="0"/>
                  </a:moveTo>
                  <a:cubicBezTo>
                    <a:pt x="861228" y="0"/>
                    <a:pt x="907497" y="46269"/>
                    <a:pt x="907497" y="103345"/>
                  </a:cubicBezTo>
                  <a:cubicBezTo>
                    <a:pt x="907497" y="131883"/>
                    <a:pt x="895930" y="157719"/>
                    <a:pt x="877228" y="176421"/>
                  </a:cubicBezTo>
                  <a:lnTo>
                    <a:pt x="853796" y="192219"/>
                  </a:lnTo>
                  <a:lnTo>
                    <a:pt x="853796" y="291081"/>
                  </a:lnTo>
                  <a:lnTo>
                    <a:pt x="1332436" y="291081"/>
                  </a:lnTo>
                  <a:lnTo>
                    <a:pt x="1332436" y="1347648"/>
                  </a:lnTo>
                  <a:lnTo>
                    <a:pt x="275869" y="1347648"/>
                  </a:lnTo>
                  <a:lnTo>
                    <a:pt x="275869" y="869007"/>
                  </a:lnTo>
                  <a:lnTo>
                    <a:pt x="192220" y="869007"/>
                  </a:lnTo>
                  <a:lnTo>
                    <a:pt x="176421" y="892440"/>
                  </a:lnTo>
                  <a:cubicBezTo>
                    <a:pt x="157720" y="911141"/>
                    <a:pt x="131883" y="922709"/>
                    <a:pt x="103345" y="922709"/>
                  </a:cubicBezTo>
                  <a:cubicBezTo>
                    <a:pt x="46269" y="922709"/>
                    <a:pt x="0" y="876440"/>
                    <a:pt x="0" y="819364"/>
                  </a:cubicBezTo>
                  <a:cubicBezTo>
                    <a:pt x="0" y="762288"/>
                    <a:pt x="46269" y="716019"/>
                    <a:pt x="103345" y="716019"/>
                  </a:cubicBezTo>
                  <a:cubicBezTo>
                    <a:pt x="131883" y="716019"/>
                    <a:pt x="157720" y="727586"/>
                    <a:pt x="176421" y="746288"/>
                  </a:cubicBezTo>
                  <a:lnTo>
                    <a:pt x="192220" y="769720"/>
                  </a:lnTo>
                  <a:lnTo>
                    <a:pt x="275869" y="769720"/>
                  </a:lnTo>
                  <a:lnTo>
                    <a:pt x="275869" y="291081"/>
                  </a:lnTo>
                  <a:lnTo>
                    <a:pt x="754509" y="291081"/>
                  </a:lnTo>
                  <a:lnTo>
                    <a:pt x="754509" y="192220"/>
                  </a:lnTo>
                  <a:lnTo>
                    <a:pt x="731076" y="176421"/>
                  </a:lnTo>
                  <a:cubicBezTo>
                    <a:pt x="712374" y="157719"/>
                    <a:pt x="700807" y="131883"/>
                    <a:pt x="700807" y="103345"/>
                  </a:cubicBezTo>
                  <a:cubicBezTo>
                    <a:pt x="700807" y="46269"/>
                    <a:pt x="747076" y="0"/>
                    <a:pt x="804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xmlns="" id="{54F78BD3-DDED-44C9-9DDB-D0BA1831EA3D}"/>
                </a:ext>
              </a:extLst>
            </p:cNvPr>
            <p:cNvSpPr/>
            <p:nvPr/>
          </p:nvSpPr>
          <p:spPr>
            <a:xfrm rot="10800000" flipV="1">
              <a:off x="9022842" y="1430711"/>
              <a:ext cx="1706123" cy="1725601"/>
            </a:xfrm>
            <a:custGeom>
              <a:avLst/>
              <a:gdLst>
                <a:gd name="connsiteX0" fmla="*/ 804152 w 1332436"/>
                <a:gd name="connsiteY0" fmla="*/ 0 h 1347648"/>
                <a:gd name="connsiteX1" fmla="*/ 907497 w 1332436"/>
                <a:gd name="connsiteY1" fmla="*/ 103345 h 1347648"/>
                <a:gd name="connsiteX2" fmla="*/ 877228 w 1332436"/>
                <a:gd name="connsiteY2" fmla="*/ 176421 h 1347648"/>
                <a:gd name="connsiteX3" fmla="*/ 853796 w 1332436"/>
                <a:gd name="connsiteY3" fmla="*/ 192219 h 1347648"/>
                <a:gd name="connsiteX4" fmla="*/ 853796 w 1332436"/>
                <a:gd name="connsiteY4" fmla="*/ 291081 h 1347648"/>
                <a:gd name="connsiteX5" fmla="*/ 1332436 w 1332436"/>
                <a:gd name="connsiteY5" fmla="*/ 291081 h 1347648"/>
                <a:gd name="connsiteX6" fmla="*/ 1332436 w 1332436"/>
                <a:gd name="connsiteY6" fmla="*/ 1347648 h 1347648"/>
                <a:gd name="connsiteX7" fmla="*/ 275869 w 1332436"/>
                <a:gd name="connsiteY7" fmla="*/ 1347648 h 1347648"/>
                <a:gd name="connsiteX8" fmla="*/ 275869 w 1332436"/>
                <a:gd name="connsiteY8" fmla="*/ 869007 h 1347648"/>
                <a:gd name="connsiteX9" fmla="*/ 192220 w 1332436"/>
                <a:gd name="connsiteY9" fmla="*/ 869007 h 1347648"/>
                <a:gd name="connsiteX10" fmla="*/ 176421 w 1332436"/>
                <a:gd name="connsiteY10" fmla="*/ 892440 h 1347648"/>
                <a:gd name="connsiteX11" fmla="*/ 103345 w 1332436"/>
                <a:gd name="connsiteY11" fmla="*/ 922709 h 1347648"/>
                <a:gd name="connsiteX12" fmla="*/ 0 w 1332436"/>
                <a:gd name="connsiteY12" fmla="*/ 819364 h 1347648"/>
                <a:gd name="connsiteX13" fmla="*/ 103345 w 1332436"/>
                <a:gd name="connsiteY13" fmla="*/ 716019 h 1347648"/>
                <a:gd name="connsiteX14" fmla="*/ 176421 w 1332436"/>
                <a:gd name="connsiteY14" fmla="*/ 746288 h 1347648"/>
                <a:gd name="connsiteX15" fmla="*/ 192220 w 1332436"/>
                <a:gd name="connsiteY15" fmla="*/ 769720 h 1347648"/>
                <a:gd name="connsiteX16" fmla="*/ 275869 w 1332436"/>
                <a:gd name="connsiteY16" fmla="*/ 769720 h 1347648"/>
                <a:gd name="connsiteX17" fmla="*/ 275869 w 1332436"/>
                <a:gd name="connsiteY17" fmla="*/ 291081 h 1347648"/>
                <a:gd name="connsiteX18" fmla="*/ 754509 w 1332436"/>
                <a:gd name="connsiteY18" fmla="*/ 291081 h 1347648"/>
                <a:gd name="connsiteX19" fmla="*/ 754509 w 1332436"/>
                <a:gd name="connsiteY19" fmla="*/ 192220 h 1347648"/>
                <a:gd name="connsiteX20" fmla="*/ 731076 w 1332436"/>
                <a:gd name="connsiteY20" fmla="*/ 176421 h 1347648"/>
                <a:gd name="connsiteX21" fmla="*/ 700807 w 1332436"/>
                <a:gd name="connsiteY21" fmla="*/ 103345 h 1347648"/>
                <a:gd name="connsiteX22" fmla="*/ 804152 w 1332436"/>
                <a:gd name="connsiteY22" fmla="*/ 0 h 134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2436" h="1347648">
                  <a:moveTo>
                    <a:pt x="804152" y="0"/>
                  </a:moveTo>
                  <a:cubicBezTo>
                    <a:pt x="861228" y="0"/>
                    <a:pt x="907497" y="46269"/>
                    <a:pt x="907497" y="103345"/>
                  </a:cubicBezTo>
                  <a:cubicBezTo>
                    <a:pt x="907497" y="131883"/>
                    <a:pt x="895930" y="157719"/>
                    <a:pt x="877228" y="176421"/>
                  </a:cubicBezTo>
                  <a:lnTo>
                    <a:pt x="853796" y="192219"/>
                  </a:lnTo>
                  <a:lnTo>
                    <a:pt x="853796" y="291081"/>
                  </a:lnTo>
                  <a:lnTo>
                    <a:pt x="1332436" y="291081"/>
                  </a:lnTo>
                  <a:lnTo>
                    <a:pt x="1332436" y="1347648"/>
                  </a:lnTo>
                  <a:lnTo>
                    <a:pt x="275869" y="1347648"/>
                  </a:lnTo>
                  <a:lnTo>
                    <a:pt x="275869" y="869007"/>
                  </a:lnTo>
                  <a:lnTo>
                    <a:pt x="192220" y="869007"/>
                  </a:lnTo>
                  <a:lnTo>
                    <a:pt x="176421" y="892440"/>
                  </a:lnTo>
                  <a:cubicBezTo>
                    <a:pt x="157720" y="911141"/>
                    <a:pt x="131883" y="922709"/>
                    <a:pt x="103345" y="922709"/>
                  </a:cubicBezTo>
                  <a:cubicBezTo>
                    <a:pt x="46269" y="922709"/>
                    <a:pt x="0" y="876440"/>
                    <a:pt x="0" y="819364"/>
                  </a:cubicBezTo>
                  <a:cubicBezTo>
                    <a:pt x="0" y="762288"/>
                    <a:pt x="46269" y="716019"/>
                    <a:pt x="103345" y="716019"/>
                  </a:cubicBezTo>
                  <a:cubicBezTo>
                    <a:pt x="131883" y="716019"/>
                    <a:pt x="157720" y="727586"/>
                    <a:pt x="176421" y="746288"/>
                  </a:cubicBezTo>
                  <a:lnTo>
                    <a:pt x="192220" y="769720"/>
                  </a:lnTo>
                  <a:lnTo>
                    <a:pt x="275869" y="769720"/>
                  </a:lnTo>
                  <a:lnTo>
                    <a:pt x="275869" y="291081"/>
                  </a:lnTo>
                  <a:lnTo>
                    <a:pt x="754509" y="291081"/>
                  </a:lnTo>
                  <a:lnTo>
                    <a:pt x="754509" y="192220"/>
                  </a:lnTo>
                  <a:lnTo>
                    <a:pt x="731076" y="176421"/>
                  </a:lnTo>
                  <a:cubicBezTo>
                    <a:pt x="712374" y="157719"/>
                    <a:pt x="700807" y="131883"/>
                    <a:pt x="700807" y="103345"/>
                  </a:cubicBezTo>
                  <a:cubicBezTo>
                    <a:pt x="700807" y="46269"/>
                    <a:pt x="747076" y="0"/>
                    <a:pt x="804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xmlns="" id="{B51D0A53-E49B-4B0A-BFAD-F9DB42B1B06F}"/>
                </a:ext>
              </a:extLst>
            </p:cNvPr>
            <p:cNvSpPr/>
            <p:nvPr/>
          </p:nvSpPr>
          <p:spPr>
            <a:xfrm flipV="1">
              <a:off x="9841605" y="3490647"/>
              <a:ext cx="701864" cy="709878"/>
            </a:xfrm>
            <a:custGeom>
              <a:avLst/>
              <a:gdLst>
                <a:gd name="connsiteX0" fmla="*/ 804152 w 1332436"/>
                <a:gd name="connsiteY0" fmla="*/ 0 h 1347648"/>
                <a:gd name="connsiteX1" fmla="*/ 907497 w 1332436"/>
                <a:gd name="connsiteY1" fmla="*/ 103345 h 1347648"/>
                <a:gd name="connsiteX2" fmla="*/ 877228 w 1332436"/>
                <a:gd name="connsiteY2" fmla="*/ 176421 h 1347648"/>
                <a:gd name="connsiteX3" fmla="*/ 853796 w 1332436"/>
                <a:gd name="connsiteY3" fmla="*/ 192219 h 1347648"/>
                <a:gd name="connsiteX4" fmla="*/ 853796 w 1332436"/>
                <a:gd name="connsiteY4" fmla="*/ 291081 h 1347648"/>
                <a:gd name="connsiteX5" fmla="*/ 1332436 w 1332436"/>
                <a:gd name="connsiteY5" fmla="*/ 291081 h 1347648"/>
                <a:gd name="connsiteX6" fmla="*/ 1332436 w 1332436"/>
                <a:gd name="connsiteY6" fmla="*/ 1347648 h 1347648"/>
                <a:gd name="connsiteX7" fmla="*/ 275869 w 1332436"/>
                <a:gd name="connsiteY7" fmla="*/ 1347648 h 1347648"/>
                <a:gd name="connsiteX8" fmla="*/ 275869 w 1332436"/>
                <a:gd name="connsiteY8" fmla="*/ 869007 h 1347648"/>
                <a:gd name="connsiteX9" fmla="*/ 192220 w 1332436"/>
                <a:gd name="connsiteY9" fmla="*/ 869007 h 1347648"/>
                <a:gd name="connsiteX10" fmla="*/ 176421 w 1332436"/>
                <a:gd name="connsiteY10" fmla="*/ 892440 h 1347648"/>
                <a:gd name="connsiteX11" fmla="*/ 103345 w 1332436"/>
                <a:gd name="connsiteY11" fmla="*/ 922709 h 1347648"/>
                <a:gd name="connsiteX12" fmla="*/ 0 w 1332436"/>
                <a:gd name="connsiteY12" fmla="*/ 819364 h 1347648"/>
                <a:gd name="connsiteX13" fmla="*/ 103345 w 1332436"/>
                <a:gd name="connsiteY13" fmla="*/ 716019 h 1347648"/>
                <a:gd name="connsiteX14" fmla="*/ 176421 w 1332436"/>
                <a:gd name="connsiteY14" fmla="*/ 746288 h 1347648"/>
                <a:gd name="connsiteX15" fmla="*/ 192220 w 1332436"/>
                <a:gd name="connsiteY15" fmla="*/ 769720 h 1347648"/>
                <a:gd name="connsiteX16" fmla="*/ 275869 w 1332436"/>
                <a:gd name="connsiteY16" fmla="*/ 769720 h 1347648"/>
                <a:gd name="connsiteX17" fmla="*/ 275869 w 1332436"/>
                <a:gd name="connsiteY17" fmla="*/ 291081 h 1347648"/>
                <a:gd name="connsiteX18" fmla="*/ 754509 w 1332436"/>
                <a:gd name="connsiteY18" fmla="*/ 291081 h 1347648"/>
                <a:gd name="connsiteX19" fmla="*/ 754509 w 1332436"/>
                <a:gd name="connsiteY19" fmla="*/ 192220 h 1347648"/>
                <a:gd name="connsiteX20" fmla="*/ 731076 w 1332436"/>
                <a:gd name="connsiteY20" fmla="*/ 176421 h 1347648"/>
                <a:gd name="connsiteX21" fmla="*/ 700807 w 1332436"/>
                <a:gd name="connsiteY21" fmla="*/ 103345 h 1347648"/>
                <a:gd name="connsiteX22" fmla="*/ 804152 w 1332436"/>
                <a:gd name="connsiteY22" fmla="*/ 0 h 134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32436" h="1347648">
                  <a:moveTo>
                    <a:pt x="804152" y="0"/>
                  </a:moveTo>
                  <a:cubicBezTo>
                    <a:pt x="861228" y="0"/>
                    <a:pt x="907497" y="46269"/>
                    <a:pt x="907497" y="103345"/>
                  </a:cubicBezTo>
                  <a:cubicBezTo>
                    <a:pt x="907497" y="131883"/>
                    <a:pt x="895930" y="157719"/>
                    <a:pt x="877228" y="176421"/>
                  </a:cubicBezTo>
                  <a:lnTo>
                    <a:pt x="853796" y="192219"/>
                  </a:lnTo>
                  <a:lnTo>
                    <a:pt x="853796" y="291081"/>
                  </a:lnTo>
                  <a:lnTo>
                    <a:pt x="1332436" y="291081"/>
                  </a:lnTo>
                  <a:lnTo>
                    <a:pt x="1332436" y="1347648"/>
                  </a:lnTo>
                  <a:lnTo>
                    <a:pt x="275869" y="1347648"/>
                  </a:lnTo>
                  <a:lnTo>
                    <a:pt x="275869" y="869007"/>
                  </a:lnTo>
                  <a:lnTo>
                    <a:pt x="192220" y="869007"/>
                  </a:lnTo>
                  <a:lnTo>
                    <a:pt x="176421" y="892440"/>
                  </a:lnTo>
                  <a:cubicBezTo>
                    <a:pt x="157720" y="911141"/>
                    <a:pt x="131883" y="922709"/>
                    <a:pt x="103345" y="922709"/>
                  </a:cubicBezTo>
                  <a:cubicBezTo>
                    <a:pt x="46269" y="922709"/>
                    <a:pt x="0" y="876440"/>
                    <a:pt x="0" y="819364"/>
                  </a:cubicBezTo>
                  <a:cubicBezTo>
                    <a:pt x="0" y="762288"/>
                    <a:pt x="46269" y="716019"/>
                    <a:pt x="103345" y="716019"/>
                  </a:cubicBezTo>
                  <a:cubicBezTo>
                    <a:pt x="131883" y="716019"/>
                    <a:pt x="157720" y="727586"/>
                    <a:pt x="176421" y="746288"/>
                  </a:cubicBezTo>
                  <a:lnTo>
                    <a:pt x="192220" y="769720"/>
                  </a:lnTo>
                  <a:lnTo>
                    <a:pt x="275869" y="769720"/>
                  </a:lnTo>
                  <a:lnTo>
                    <a:pt x="275869" y="291081"/>
                  </a:lnTo>
                  <a:lnTo>
                    <a:pt x="754509" y="291081"/>
                  </a:lnTo>
                  <a:lnTo>
                    <a:pt x="754509" y="192220"/>
                  </a:lnTo>
                  <a:lnTo>
                    <a:pt x="731076" y="176421"/>
                  </a:lnTo>
                  <a:cubicBezTo>
                    <a:pt x="712374" y="157719"/>
                    <a:pt x="700807" y="131883"/>
                    <a:pt x="700807" y="103345"/>
                  </a:cubicBezTo>
                  <a:cubicBezTo>
                    <a:pt x="700807" y="46269"/>
                    <a:pt x="747076" y="0"/>
                    <a:pt x="804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xmlns="" id="{EC587BC0-EB6E-4A28-8654-755201ABA12A}"/>
              </a:ext>
            </a:extLst>
          </p:cNvPr>
          <p:cNvCxnSpPr>
            <a:cxnSpLocks/>
          </p:cNvCxnSpPr>
          <p:nvPr/>
        </p:nvCxnSpPr>
        <p:spPr>
          <a:xfrm flipH="1">
            <a:off x="974222" y="4245346"/>
            <a:ext cx="10306227" cy="63156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olid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/>
          <p:cNvSpPr txBox="1"/>
          <p:nvPr/>
        </p:nvSpPr>
        <p:spPr>
          <a:xfrm>
            <a:off x="9605472" y="5628018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/>
              <a:t>감사합니다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948299" y="3845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040664" y="4388881"/>
            <a:ext cx="8154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주식회사 대정하이테크의 </a:t>
            </a:r>
            <a:r>
              <a:rPr lang="en-US" altLang="ko-KR" sz="1400" dirty="0"/>
              <a:t>"</a:t>
            </a:r>
            <a:r>
              <a:rPr lang="ko-KR" altLang="en-US" sz="1400" dirty="0"/>
              <a:t>경영방침“ 은 꾸준한 연구개발로 매출을 신장시키고</a:t>
            </a:r>
            <a:r>
              <a:rPr lang="en-US" altLang="ko-KR" sz="1400" dirty="0"/>
              <a:t>, </a:t>
            </a:r>
            <a:r>
              <a:rPr lang="ko-KR" altLang="en-US" sz="1400" dirty="0"/>
              <a:t>우수한 기술력으로</a:t>
            </a:r>
            <a:endParaRPr lang="en-US" altLang="ko-KR" sz="1400" dirty="0"/>
          </a:p>
          <a:p>
            <a:r>
              <a:rPr lang="ko-KR" altLang="en-US" sz="1400" dirty="0"/>
              <a:t>품질 경영 강화에 앞장서며</a:t>
            </a:r>
            <a:r>
              <a:rPr lang="en-US" altLang="ko-KR" sz="1400" dirty="0"/>
              <a:t>, </a:t>
            </a:r>
            <a:r>
              <a:rPr lang="ko-KR" altLang="en-US" sz="1400" dirty="0"/>
              <a:t>축적된 노하우로 원가는 절감하되 더욱 향상된 품질의 제품을 소비자에게 제공하자는 의미를 담고 있습니다</a:t>
            </a:r>
            <a:r>
              <a:rPr lang="en-US" altLang="ko-KR" sz="1400" dirty="0"/>
              <a:t>. </a:t>
            </a:r>
            <a:endParaRPr lang="ko-KR" altLang="en-US" sz="1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250" y="1106867"/>
            <a:ext cx="1660644" cy="18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89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1650112-A838-457F-9F1C-DE8186B1F5A2}"/>
              </a:ext>
            </a:extLst>
          </p:cNvPr>
          <p:cNvSpPr/>
          <p:nvPr/>
        </p:nvSpPr>
        <p:spPr>
          <a:xfrm>
            <a:off x="1" y="-6045"/>
            <a:ext cx="12192000" cy="163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pPr algn="ctr"/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3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1095379" y="687087"/>
            <a:ext cx="1827283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회사 연혁</a:t>
            </a:r>
            <a:endParaRPr sz="28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687765"/>
              </p:ext>
            </p:extLst>
          </p:nvPr>
        </p:nvGraphicFramePr>
        <p:xfrm>
          <a:off x="1795128" y="2134543"/>
          <a:ext cx="3998922" cy="418364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77364">
                  <a:extLst>
                    <a:ext uri="{9D8B030D-6E8A-4147-A177-3AD203B41FA5}">
                      <a16:colId xmlns:a16="http://schemas.microsoft.com/office/drawing/2014/main" xmlns="" val="1553327285"/>
                    </a:ext>
                  </a:extLst>
                </a:gridCol>
                <a:gridCol w="2621558">
                  <a:extLst>
                    <a:ext uri="{9D8B030D-6E8A-4147-A177-3AD203B41FA5}">
                      <a16:colId xmlns:a16="http://schemas.microsoft.com/office/drawing/2014/main" xmlns="" val="4239551072"/>
                    </a:ext>
                  </a:extLst>
                </a:gridCol>
              </a:tblGrid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업체명 </a:t>
                      </a:r>
                      <a:r>
                        <a:rPr lang="en-US" altLang="ko-KR" sz="1100" b="0" dirty="0"/>
                        <a:t>/ </a:t>
                      </a:r>
                      <a:r>
                        <a:rPr lang="ko-KR" altLang="en-US" sz="1100" b="0" dirty="0"/>
                        <a:t>대표자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㈜</a:t>
                      </a:r>
                      <a:r>
                        <a:rPr lang="ko-KR" altLang="en-US" sz="1100" b="0" dirty="0" err="1"/>
                        <a:t>대정하이테크</a:t>
                      </a:r>
                      <a:r>
                        <a:rPr lang="en-US" altLang="ko-KR" sz="1100" b="0" dirty="0"/>
                        <a:t>/</a:t>
                      </a:r>
                      <a:r>
                        <a:rPr lang="ko-KR" altLang="en-US" sz="1100" b="0" dirty="0"/>
                        <a:t>김정수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9695033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설립일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/>
                        <a:t>2001.10.01</a:t>
                      </a:r>
                      <a:endParaRPr lang="ko-KR" altLang="en-US" sz="1100" b="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588622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업종</a:t>
                      </a:r>
                      <a:r>
                        <a:rPr lang="en-US" altLang="ko-KR" sz="1100" b="0" dirty="0"/>
                        <a:t>/</a:t>
                      </a:r>
                      <a:r>
                        <a:rPr lang="ko-KR" altLang="en-US" sz="1100" b="0" dirty="0"/>
                        <a:t>업태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제조업 </a:t>
                      </a:r>
                      <a:r>
                        <a:rPr lang="en-US" altLang="ko-KR" sz="1100" b="0" dirty="0"/>
                        <a:t>/</a:t>
                      </a:r>
                      <a:r>
                        <a:rPr lang="ko-KR" altLang="en-US" sz="1100" b="0" dirty="0"/>
                        <a:t>플라스틱 필름 제조업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521128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사업자</a:t>
                      </a:r>
                      <a:r>
                        <a:rPr lang="en-US" altLang="ko-KR" sz="1100" b="0" dirty="0"/>
                        <a:t>(</a:t>
                      </a:r>
                      <a:r>
                        <a:rPr lang="ko-KR" altLang="en-US" sz="1100" b="0" dirty="0"/>
                        <a:t>법인</a:t>
                      </a:r>
                      <a:r>
                        <a:rPr lang="en-US" altLang="ko-KR" sz="1100" b="0" dirty="0"/>
                        <a:t>)</a:t>
                      </a:r>
                      <a:r>
                        <a:rPr lang="ko-KR" altLang="en-US" sz="1100" b="0" dirty="0"/>
                        <a:t>번호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/>
                        <a:t>514-81-42003</a:t>
                      </a:r>
                      <a:r>
                        <a:rPr lang="en-US" altLang="ko-KR" sz="1100" b="0" baseline="0" dirty="0"/>
                        <a:t> (170111-0211095)</a:t>
                      </a:r>
                      <a:endParaRPr lang="ko-KR" altLang="en-US" sz="1100" b="0" dirty="0"/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872048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소재지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경북 고령군 다산 면 다산 산단 로 </a:t>
                      </a:r>
                      <a:r>
                        <a:rPr lang="en-US" altLang="ko-KR" sz="1100" b="0" dirty="0"/>
                        <a:t>177</a:t>
                      </a:r>
                      <a:endParaRPr lang="ko-KR" alt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0584490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기업형태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/>
                        <a:t> </a:t>
                      </a:r>
                      <a:r>
                        <a:rPr lang="ko-KR" altLang="en-US" sz="1100" b="0" dirty="0" err="1"/>
                        <a:t>외감</a:t>
                      </a:r>
                      <a:r>
                        <a:rPr lang="ko-KR" altLang="en-US" sz="1100" b="0" dirty="0"/>
                        <a:t> 법인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0731855"/>
                  </a:ext>
                </a:extLst>
              </a:tr>
              <a:tr h="3069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규모</a:t>
                      </a:r>
                      <a:r>
                        <a:rPr lang="en-US" altLang="ko-KR" sz="1100" b="0" dirty="0"/>
                        <a:t>(</a:t>
                      </a:r>
                      <a:r>
                        <a:rPr lang="ko-KR" altLang="en-US" sz="1100" b="0" dirty="0"/>
                        <a:t>대지</a:t>
                      </a:r>
                      <a:r>
                        <a:rPr lang="en-US" altLang="ko-KR" sz="1100" b="0" dirty="0"/>
                        <a:t>, </a:t>
                      </a:r>
                      <a:r>
                        <a:rPr lang="ko-KR" altLang="en-US" sz="1100" b="0" dirty="0"/>
                        <a:t>건물</a:t>
                      </a:r>
                      <a:r>
                        <a:rPr lang="en-US" altLang="ko-KR" sz="1100" b="0" dirty="0"/>
                        <a:t>)</a:t>
                      </a:r>
                      <a:endParaRPr lang="ko-KR" alt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8,651</a:t>
                      </a:r>
                      <a:r>
                        <a:rPr kumimoji="0" lang="ko-KR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㎡ </a:t>
                      </a:r>
                      <a:r>
                        <a:rPr kumimoji="0" lang="en-US" altLang="ko-KR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(2,622</a:t>
                      </a:r>
                      <a:r>
                        <a:rPr kumimoji="0" lang="ko-KR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</a:t>
                      </a:r>
                      <a:r>
                        <a:rPr kumimoji="0" lang="en-US" altLang="ko-KR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/</a:t>
                      </a:r>
                      <a:r>
                        <a:rPr kumimoji="1" lang="en-US" altLang="ko-KR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5,974㎡ (1,810</a:t>
                      </a:r>
                      <a:r>
                        <a:rPr kumimoji="1" lang="ko-KR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</a:t>
                      </a:r>
                      <a:r>
                        <a:rPr kumimoji="1" lang="en-US" altLang="ko-KR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8977642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소유 형태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자가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49320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자본금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/>
                        <a:t>9.1</a:t>
                      </a:r>
                      <a:r>
                        <a:rPr lang="ko-KR" altLang="en-US" sz="1100" b="0" dirty="0"/>
                        <a:t>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883855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연간매출액</a:t>
                      </a:r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/>
                        <a:t>300</a:t>
                      </a:r>
                      <a:r>
                        <a:rPr lang="ko-KR" altLang="en-US" sz="1100" b="0" dirty="0"/>
                        <a:t>억</a:t>
                      </a:r>
                      <a:r>
                        <a:rPr lang="en-US" altLang="ko-KR" sz="1100" b="0" dirty="0"/>
                        <a:t>(2024</a:t>
                      </a:r>
                      <a:r>
                        <a:rPr lang="ko-KR" altLang="en-US" sz="1100" b="0" dirty="0"/>
                        <a:t>년</a:t>
                      </a:r>
                      <a:r>
                        <a:rPr lang="en-US" altLang="ko-KR" sz="1100" b="0" dirty="0"/>
                        <a:t>)</a:t>
                      </a:r>
                      <a:endParaRPr lang="ko-KR" altLang="en-US" sz="1100" b="0" dirty="0"/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0010110"/>
                  </a:ext>
                </a:extLst>
              </a:tr>
              <a:tr h="4001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라인</a:t>
                      </a:r>
                      <a:r>
                        <a:rPr lang="en-US" altLang="ko-KR" sz="1100" b="0" dirty="0"/>
                        <a:t>/</a:t>
                      </a:r>
                      <a:r>
                        <a:rPr lang="ko-KR" altLang="en-US" sz="1100" b="0" dirty="0"/>
                        <a:t>설비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T-die 5Layers 4</a:t>
                      </a:r>
                      <a:r>
                        <a:rPr kumimoji="0" lang="ko-KR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r>
                        <a:rPr kumimoji="0" lang="en-US" altLang="ko-KR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80m/m Blown 1</a:t>
                      </a:r>
                      <a:r>
                        <a:rPr kumimoji="0" lang="ko-KR" altLang="en-US" sz="11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</a:t>
                      </a:r>
                      <a:endParaRPr kumimoji="0" lang="en-US" altLang="ko-KR" sz="110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6782756"/>
                  </a:ext>
                </a:extLst>
              </a:tr>
              <a:tr h="304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전화번호 </a:t>
                      </a:r>
                      <a:r>
                        <a:rPr lang="en-US" altLang="ko-KR" sz="1100" b="0" dirty="0"/>
                        <a:t>/ FAX</a:t>
                      </a:r>
                      <a:endParaRPr lang="ko-KR" altLang="en-US" sz="1100" b="0" dirty="0"/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/>
                        <a:t>054-954-7700 / 054-954-7705</a:t>
                      </a:r>
                      <a:endParaRPr lang="ko-KR" altLang="en-US" sz="1100" b="0" dirty="0"/>
                    </a:p>
                  </a:txBody>
                  <a:tcPr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091781"/>
                  </a:ext>
                </a:extLst>
              </a:tr>
              <a:tr h="4001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/>
                        <a:t>홈페이지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/>
                        <a:t>www.djchem.co.kr</a:t>
                      </a:r>
                      <a:endParaRPr lang="ko-KR" altLang="en-US" sz="1100" b="0" dirty="0"/>
                    </a:p>
                    <a:p>
                      <a:pPr algn="ctr" latinLnBrk="1"/>
                      <a:endParaRPr lang="ko-KR" alt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327518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1172291" y="2187723"/>
            <a:ext cx="381000" cy="1709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일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반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현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황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172291" y="3990886"/>
            <a:ext cx="381000" cy="23538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/>
              <a:t>사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업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장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규모 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및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현</a:t>
            </a:r>
            <a:endParaRPr lang="en-US" altLang="ko-KR" sz="1600" b="1" dirty="0"/>
          </a:p>
          <a:p>
            <a:pPr algn="ctr"/>
            <a:r>
              <a:rPr lang="ko-KR" altLang="en-US" sz="1600" b="1" dirty="0"/>
              <a:t>황</a:t>
            </a:r>
            <a:endParaRPr lang="en-US" altLang="ko-KR" b="1" dirty="0"/>
          </a:p>
        </p:txBody>
      </p:sp>
      <p:sp>
        <p:nvSpPr>
          <p:cNvPr id="10" name="직사각형 9"/>
          <p:cNvSpPr/>
          <p:nvPr/>
        </p:nvSpPr>
        <p:spPr>
          <a:xfrm>
            <a:off x="6104253" y="2794299"/>
            <a:ext cx="4769561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50" dirty="0"/>
              <a:t>㈜</a:t>
            </a:r>
            <a:r>
              <a:rPr lang="ko-KR" altLang="en-US" sz="1050" dirty="0" err="1"/>
              <a:t>대정하이테크</a:t>
            </a:r>
            <a:r>
              <a:rPr lang="ko-KR" altLang="en-US" sz="1050" dirty="0"/>
              <a:t> 는 </a:t>
            </a:r>
            <a:r>
              <a:rPr lang="en-US" altLang="ko-KR" sz="1050" dirty="0"/>
              <a:t>1987</a:t>
            </a:r>
            <a:r>
              <a:rPr lang="ko-KR" altLang="en-US" sz="1050" dirty="0"/>
              <a:t>년 설립한 이후</a:t>
            </a:r>
            <a:r>
              <a:rPr lang="en-US" altLang="ko-KR" sz="1050" dirty="0"/>
              <a:t>, </a:t>
            </a:r>
          </a:p>
          <a:p>
            <a:r>
              <a:rPr lang="ko-KR" altLang="en-US" sz="1050" dirty="0"/>
              <a:t>지속적인 연구 투자와 제품개발로  매출을 신장시키고</a:t>
            </a:r>
            <a:r>
              <a:rPr lang="en-US" altLang="ko-KR" sz="1050" dirty="0"/>
              <a:t>, </a:t>
            </a:r>
            <a:r>
              <a:rPr lang="ko-KR" altLang="en-US" sz="1050" dirty="0"/>
              <a:t>우수한 기술력으로 품질 경영 강화에 앞장서며</a:t>
            </a:r>
            <a:r>
              <a:rPr lang="en-US" altLang="ko-KR" sz="1050" dirty="0"/>
              <a:t>, </a:t>
            </a:r>
            <a:r>
              <a:rPr lang="ko-KR" altLang="en-US" sz="1050" dirty="0"/>
              <a:t>축적된 노하우로 원가는 절감하되 더욱 향상된 품질의 제품을 소비자에게 제공하고 있습니다</a:t>
            </a:r>
            <a:r>
              <a:rPr lang="en-US" altLang="ko-KR" sz="1050" dirty="0"/>
              <a:t>.</a:t>
            </a:r>
          </a:p>
          <a:p>
            <a:endParaRPr lang="en-US" altLang="ko-KR" sz="1050" dirty="0"/>
          </a:p>
          <a:p>
            <a:r>
              <a:rPr lang="ko-KR" altLang="en-US" sz="1050" dirty="0"/>
              <a:t>당사는 </a:t>
            </a:r>
            <a:r>
              <a:rPr lang="en-US" altLang="ko-KR" sz="1050" dirty="0"/>
              <a:t>2009</a:t>
            </a:r>
            <a:r>
              <a:rPr lang="ko-KR" altLang="en-US" sz="1050" dirty="0"/>
              <a:t>년 말 공장을 신축 이전하면서 최첨단 설비를 갖추고 </a:t>
            </a:r>
            <a:endParaRPr lang="en-US" altLang="ko-KR" sz="1050" dirty="0"/>
          </a:p>
          <a:p>
            <a:r>
              <a:rPr lang="ko-KR" altLang="en-US" sz="1050" dirty="0"/>
              <a:t>핵심 연구개발 역량 강화에 주력한 결과</a:t>
            </a:r>
            <a:r>
              <a:rPr lang="en-US" altLang="ko-KR" sz="1050" dirty="0"/>
              <a:t>, </a:t>
            </a:r>
            <a:r>
              <a:rPr lang="ko-KR" altLang="en-US" sz="1050" dirty="0"/>
              <a:t>친환경 제품 생산을 위한 </a:t>
            </a:r>
            <a:endParaRPr lang="en-US" altLang="ko-KR" sz="1050" dirty="0"/>
          </a:p>
          <a:p>
            <a:r>
              <a:rPr lang="en-US" altLang="ko-KR" sz="1050" dirty="0"/>
              <a:t>‘</a:t>
            </a:r>
            <a:r>
              <a:rPr lang="ko-KR" altLang="en-US" sz="1050" dirty="0"/>
              <a:t>스트레치 필름 제조 </a:t>
            </a:r>
            <a:r>
              <a:rPr lang="en-US" altLang="ko-KR" sz="1050" dirty="0"/>
              <a:t>Recycle </a:t>
            </a:r>
            <a:r>
              <a:rPr lang="ko-KR" altLang="en-US" sz="1050" dirty="0"/>
              <a:t>기술 </a:t>
            </a:r>
            <a:r>
              <a:rPr lang="en-US" altLang="ko-KR" sz="1050" dirty="0"/>
              <a:t>‘ </a:t>
            </a:r>
            <a:r>
              <a:rPr lang="ko-KR" altLang="en-US" sz="1050" dirty="0"/>
              <a:t>에 성공하여  제조원가를 낮추고</a:t>
            </a:r>
            <a:endParaRPr lang="en-US" altLang="ko-KR" sz="1050" dirty="0"/>
          </a:p>
          <a:p>
            <a:r>
              <a:rPr lang="ko-KR" altLang="en-US" sz="1050" dirty="0"/>
              <a:t>환경과 품질을 동시에 해결하게 되었습니다</a:t>
            </a:r>
            <a:r>
              <a:rPr lang="en-US" altLang="ko-KR" sz="1050" dirty="0"/>
              <a:t>.</a:t>
            </a:r>
          </a:p>
          <a:p>
            <a:endParaRPr lang="en-US" altLang="ko-KR" sz="1050" dirty="0"/>
          </a:p>
          <a:p>
            <a:r>
              <a:rPr lang="en-US" altLang="ko-KR" sz="1050" dirty="0"/>
              <a:t>CEO</a:t>
            </a:r>
            <a:r>
              <a:rPr lang="ko-KR" altLang="en-US" sz="1050" dirty="0"/>
              <a:t>의 열린 경영은</a:t>
            </a:r>
            <a:endParaRPr lang="en-US" altLang="ko-KR" sz="1050" dirty="0"/>
          </a:p>
          <a:p>
            <a:r>
              <a:rPr lang="ko-KR" altLang="en-US" sz="1050" dirty="0"/>
              <a:t>노사간의 화합을 위한  직원 모두에게 평등한 기회와 깨끗하고 쾌적한 작업환경을  제공함으로써  임직원 모두 주인의식을 가지고 일하고 있습니다</a:t>
            </a:r>
            <a:r>
              <a:rPr lang="en-US" altLang="ko-KR" sz="1050" dirty="0"/>
              <a:t>.</a:t>
            </a:r>
            <a:br>
              <a:rPr lang="en-US" altLang="ko-KR" sz="1050" dirty="0"/>
            </a:br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ko-KR" altLang="en-US" sz="1050" dirty="0"/>
              <a:t>기업의 윤리적</a:t>
            </a:r>
            <a:r>
              <a:rPr lang="en-US" altLang="ko-KR" sz="1050" dirty="0"/>
              <a:t>·</a:t>
            </a:r>
            <a:r>
              <a:rPr lang="ko-KR" altLang="en-US" sz="1050" dirty="0"/>
              <a:t>사회적 책임을 다하고 법과 규정을 준수하는 준법경영을실천</a:t>
            </a:r>
            <a:endParaRPr lang="en-US" altLang="ko-KR" sz="1050" dirty="0"/>
          </a:p>
          <a:p>
            <a:r>
              <a:rPr lang="ko-KR" altLang="en-US" sz="1050" dirty="0"/>
              <a:t>하며</a:t>
            </a:r>
            <a:r>
              <a:rPr lang="en-US" altLang="ko-KR" sz="1050" dirty="0"/>
              <a:t>, </a:t>
            </a:r>
            <a:r>
              <a:rPr lang="ko-KR" altLang="en-US" sz="1050" dirty="0"/>
              <a:t>나아가 환경문제를 함께 개선해나가는 친환경 기업으로 성장 하고</a:t>
            </a:r>
            <a:endParaRPr lang="en-US" altLang="ko-KR" sz="1050" dirty="0"/>
          </a:p>
          <a:p>
            <a:r>
              <a:rPr lang="ko-KR" altLang="en-US" sz="1050" dirty="0"/>
              <a:t>있습니다</a:t>
            </a:r>
            <a:r>
              <a:rPr lang="en-US" altLang="ko-KR" sz="1050" dirty="0"/>
              <a:t>.</a:t>
            </a:r>
            <a:br>
              <a:rPr lang="en-US" altLang="ko-KR" sz="1050" dirty="0"/>
            </a:br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ko-KR" altLang="en-US" sz="1050" dirty="0"/>
              <a:t>㈜</a:t>
            </a:r>
            <a:r>
              <a:rPr lang="ko-KR" altLang="en-US" sz="1050" dirty="0" err="1"/>
              <a:t>대정하이테크에</a:t>
            </a:r>
            <a:r>
              <a:rPr lang="ko-KR" altLang="en-US" sz="1050" dirty="0"/>
              <a:t> 관심을 가져 주시는 모든 분들께 감사드리며 최고의 품질</a:t>
            </a:r>
            <a:r>
              <a:rPr lang="en-US" altLang="ko-KR" sz="1050" dirty="0"/>
              <a:t>, </a:t>
            </a:r>
            <a:r>
              <a:rPr lang="ko-KR" altLang="en-US" sz="1050" dirty="0"/>
              <a:t>최상의 서비스로 여러분의 성원에 보답할 것입니다</a:t>
            </a:r>
            <a:r>
              <a:rPr lang="en-US" altLang="ko-KR" sz="1050" dirty="0"/>
              <a:t>.</a:t>
            </a:r>
          </a:p>
          <a:p>
            <a:endParaRPr lang="en-US" altLang="ko-KR" sz="1050" dirty="0"/>
          </a:p>
          <a:p>
            <a:r>
              <a:rPr lang="en-US" altLang="ko-KR" sz="1400" dirty="0"/>
              <a:t>                                                         </a:t>
            </a:r>
            <a:r>
              <a:rPr lang="ko-KR" altLang="en-US" sz="1400" dirty="0"/>
              <a:t>대표이사     김  정수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endParaRPr lang="ko-KR" altLang="en-US" sz="1400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 rot="5400000">
            <a:off x="6056956" y="-4505447"/>
            <a:ext cx="78089" cy="12192000"/>
            <a:chOff x="11586754" y="0"/>
            <a:chExt cx="100148" cy="6858000"/>
          </a:xfrm>
        </p:grpSpPr>
        <p:cxnSp>
          <p:nvCxnSpPr>
            <p:cNvPr id="13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6258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직사각형 86">
            <a:extLst>
              <a:ext uri="{FF2B5EF4-FFF2-40B4-BE49-F238E27FC236}">
                <a16:creationId xmlns:a16="http://schemas.microsoft.com/office/drawing/2014/main" xmlns="" id="{31650112-A838-457F-9F1C-DE8186B1F5A2}"/>
              </a:ext>
            </a:extLst>
          </p:cNvPr>
          <p:cNvSpPr/>
          <p:nvPr/>
        </p:nvSpPr>
        <p:spPr>
          <a:xfrm>
            <a:off x="1" y="-12859"/>
            <a:ext cx="12192000" cy="1734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7172780" y="1027064"/>
            <a:ext cx="3533694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주주 현황 </a:t>
            </a:r>
            <a:endParaRPr sz="28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xmlns="" id="{2F23D3AE-F87E-45EE-83D3-81968D987540}"/>
              </a:ext>
            </a:extLst>
          </p:cNvPr>
          <p:cNvGrpSpPr/>
          <p:nvPr/>
        </p:nvGrpSpPr>
        <p:grpSpPr>
          <a:xfrm>
            <a:off x="4414685" y="2691133"/>
            <a:ext cx="325846" cy="394084"/>
            <a:chOff x="-3565525" y="5202238"/>
            <a:chExt cx="909638" cy="1100138"/>
          </a:xfrm>
          <a:solidFill>
            <a:schemeClr val="bg1"/>
          </a:solidFill>
        </p:grpSpPr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xmlns="" id="{08EF9452-2474-426B-9C06-9D4B3452F4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65525" y="5872163"/>
              <a:ext cx="909638" cy="430213"/>
            </a:xfrm>
            <a:custGeom>
              <a:avLst/>
              <a:gdLst>
                <a:gd name="T0" fmla="*/ 295 w 302"/>
                <a:gd name="T1" fmla="*/ 19 h 143"/>
                <a:gd name="T2" fmla="*/ 256 w 302"/>
                <a:gd name="T3" fmla="*/ 18 h 143"/>
                <a:gd name="T4" fmla="*/ 207 w 302"/>
                <a:gd name="T5" fmla="*/ 51 h 143"/>
                <a:gd name="T6" fmla="*/ 206 w 302"/>
                <a:gd name="T7" fmla="*/ 52 h 143"/>
                <a:gd name="T8" fmla="*/ 153 w 302"/>
                <a:gd name="T9" fmla="*/ 62 h 143"/>
                <a:gd name="T10" fmla="*/ 151 w 302"/>
                <a:gd name="T11" fmla="*/ 62 h 143"/>
                <a:gd name="T12" fmla="*/ 143 w 302"/>
                <a:gd name="T13" fmla="*/ 59 h 143"/>
                <a:gd name="T14" fmla="*/ 172 w 302"/>
                <a:gd name="T15" fmla="*/ 50 h 143"/>
                <a:gd name="T16" fmla="*/ 215 w 302"/>
                <a:gd name="T17" fmla="*/ 36 h 143"/>
                <a:gd name="T18" fmla="*/ 219 w 302"/>
                <a:gd name="T19" fmla="*/ 19 h 143"/>
                <a:gd name="T20" fmla="*/ 153 w 302"/>
                <a:gd name="T21" fmla="*/ 4 h 143"/>
                <a:gd name="T22" fmla="*/ 135 w 302"/>
                <a:gd name="T23" fmla="*/ 5 h 143"/>
                <a:gd name="T24" fmla="*/ 68 w 302"/>
                <a:gd name="T25" fmla="*/ 32 h 143"/>
                <a:gd name="T26" fmla="*/ 68 w 302"/>
                <a:gd name="T27" fmla="*/ 24 h 143"/>
                <a:gd name="T28" fmla="*/ 53 w 302"/>
                <a:gd name="T29" fmla="*/ 5 h 143"/>
                <a:gd name="T30" fmla="*/ 51 w 302"/>
                <a:gd name="T31" fmla="*/ 5 h 143"/>
                <a:gd name="T32" fmla="*/ 8 w 302"/>
                <a:gd name="T33" fmla="*/ 5 h 143"/>
                <a:gd name="T34" fmla="*/ 0 w 302"/>
                <a:gd name="T35" fmla="*/ 13 h 143"/>
                <a:gd name="T36" fmla="*/ 0 w 302"/>
                <a:gd name="T37" fmla="*/ 135 h 143"/>
                <a:gd name="T38" fmla="*/ 8 w 302"/>
                <a:gd name="T39" fmla="*/ 143 h 143"/>
                <a:gd name="T40" fmla="*/ 50 w 302"/>
                <a:gd name="T41" fmla="*/ 143 h 143"/>
                <a:gd name="T42" fmla="*/ 51 w 302"/>
                <a:gd name="T43" fmla="*/ 143 h 143"/>
                <a:gd name="T44" fmla="*/ 67 w 302"/>
                <a:gd name="T45" fmla="*/ 129 h 143"/>
                <a:gd name="T46" fmla="*/ 183 w 302"/>
                <a:gd name="T47" fmla="*/ 128 h 143"/>
                <a:gd name="T48" fmla="*/ 210 w 302"/>
                <a:gd name="T49" fmla="*/ 120 h 143"/>
                <a:gd name="T50" fmla="*/ 287 w 302"/>
                <a:gd name="T51" fmla="*/ 57 h 143"/>
                <a:gd name="T52" fmla="*/ 295 w 302"/>
                <a:gd name="T53" fmla="*/ 19 h 143"/>
                <a:gd name="T54" fmla="*/ 50 w 302"/>
                <a:gd name="T55" fmla="*/ 127 h 143"/>
                <a:gd name="T56" fmla="*/ 16 w 302"/>
                <a:gd name="T57" fmla="*/ 127 h 143"/>
                <a:gd name="T58" fmla="*/ 16 w 302"/>
                <a:gd name="T59" fmla="*/ 21 h 143"/>
                <a:gd name="T60" fmla="*/ 50 w 302"/>
                <a:gd name="T61" fmla="*/ 21 h 143"/>
                <a:gd name="T62" fmla="*/ 52 w 302"/>
                <a:gd name="T63" fmla="*/ 24 h 143"/>
                <a:gd name="T64" fmla="*/ 52 w 302"/>
                <a:gd name="T65" fmla="*/ 44 h 143"/>
                <a:gd name="T66" fmla="*/ 52 w 302"/>
                <a:gd name="T67" fmla="*/ 44 h 143"/>
                <a:gd name="T68" fmla="*/ 52 w 302"/>
                <a:gd name="T69" fmla="*/ 126 h 143"/>
                <a:gd name="T70" fmla="*/ 50 w 302"/>
                <a:gd name="T71" fmla="*/ 127 h 143"/>
                <a:gd name="T72" fmla="*/ 276 w 302"/>
                <a:gd name="T73" fmla="*/ 45 h 143"/>
                <a:gd name="T74" fmla="*/ 200 w 302"/>
                <a:gd name="T75" fmla="*/ 108 h 143"/>
                <a:gd name="T76" fmla="*/ 199 w 302"/>
                <a:gd name="T77" fmla="*/ 108 h 143"/>
                <a:gd name="T78" fmla="*/ 182 w 302"/>
                <a:gd name="T79" fmla="*/ 112 h 143"/>
                <a:gd name="T80" fmla="*/ 68 w 302"/>
                <a:gd name="T81" fmla="*/ 114 h 143"/>
                <a:gd name="T82" fmla="*/ 68 w 302"/>
                <a:gd name="T83" fmla="*/ 49 h 143"/>
                <a:gd name="T84" fmla="*/ 75 w 302"/>
                <a:gd name="T85" fmla="*/ 46 h 143"/>
                <a:gd name="T86" fmla="*/ 136 w 302"/>
                <a:gd name="T87" fmla="*/ 21 h 143"/>
                <a:gd name="T88" fmla="*/ 154 w 302"/>
                <a:gd name="T89" fmla="*/ 19 h 143"/>
                <a:gd name="T90" fmla="*/ 204 w 302"/>
                <a:gd name="T91" fmla="*/ 22 h 143"/>
                <a:gd name="T92" fmla="*/ 203 w 302"/>
                <a:gd name="T93" fmla="*/ 27 h 143"/>
                <a:gd name="T94" fmla="*/ 172 w 302"/>
                <a:gd name="T95" fmla="*/ 35 h 143"/>
                <a:gd name="T96" fmla="*/ 128 w 302"/>
                <a:gd name="T97" fmla="*/ 59 h 143"/>
                <a:gd name="T98" fmla="*/ 151 w 302"/>
                <a:gd name="T99" fmla="*/ 77 h 143"/>
                <a:gd name="T100" fmla="*/ 153 w 302"/>
                <a:gd name="T101" fmla="*/ 77 h 143"/>
                <a:gd name="T102" fmla="*/ 214 w 302"/>
                <a:gd name="T103" fmla="*/ 65 h 143"/>
                <a:gd name="T104" fmla="*/ 215 w 302"/>
                <a:gd name="T105" fmla="*/ 65 h 143"/>
                <a:gd name="T106" fmla="*/ 265 w 302"/>
                <a:gd name="T107" fmla="*/ 31 h 143"/>
                <a:gd name="T108" fmla="*/ 283 w 302"/>
                <a:gd name="T109" fmla="*/ 29 h 143"/>
                <a:gd name="T110" fmla="*/ 276 w 302"/>
                <a:gd name="T111" fmla="*/ 4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" h="143">
                  <a:moveTo>
                    <a:pt x="295" y="19"/>
                  </a:moveTo>
                  <a:cubicBezTo>
                    <a:pt x="288" y="10"/>
                    <a:pt x="272" y="7"/>
                    <a:pt x="256" y="18"/>
                  </a:cubicBezTo>
                  <a:cubicBezTo>
                    <a:pt x="227" y="40"/>
                    <a:pt x="218" y="45"/>
                    <a:pt x="207" y="51"/>
                  </a:cubicBezTo>
                  <a:cubicBezTo>
                    <a:pt x="206" y="52"/>
                    <a:pt x="206" y="52"/>
                    <a:pt x="206" y="52"/>
                  </a:cubicBezTo>
                  <a:cubicBezTo>
                    <a:pt x="190" y="62"/>
                    <a:pt x="179" y="62"/>
                    <a:pt x="153" y="62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46" y="62"/>
                    <a:pt x="143" y="59"/>
                    <a:pt x="143" y="59"/>
                  </a:cubicBezTo>
                  <a:cubicBezTo>
                    <a:pt x="144" y="57"/>
                    <a:pt x="150" y="52"/>
                    <a:pt x="172" y="50"/>
                  </a:cubicBezTo>
                  <a:cubicBezTo>
                    <a:pt x="195" y="49"/>
                    <a:pt x="208" y="44"/>
                    <a:pt x="215" y="36"/>
                  </a:cubicBezTo>
                  <a:cubicBezTo>
                    <a:pt x="219" y="31"/>
                    <a:pt x="220" y="25"/>
                    <a:pt x="219" y="19"/>
                  </a:cubicBezTo>
                  <a:cubicBezTo>
                    <a:pt x="215" y="0"/>
                    <a:pt x="188" y="2"/>
                    <a:pt x="153" y="4"/>
                  </a:cubicBezTo>
                  <a:cubicBezTo>
                    <a:pt x="147" y="4"/>
                    <a:pt x="141" y="5"/>
                    <a:pt x="135" y="5"/>
                  </a:cubicBezTo>
                  <a:cubicBezTo>
                    <a:pt x="120" y="6"/>
                    <a:pt x="93" y="19"/>
                    <a:pt x="68" y="3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12"/>
                    <a:pt x="58" y="6"/>
                    <a:pt x="53" y="5"/>
                  </a:cubicBezTo>
                  <a:cubicBezTo>
                    <a:pt x="52" y="5"/>
                    <a:pt x="52" y="5"/>
                    <a:pt x="51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4" y="5"/>
                    <a:pt x="0" y="9"/>
                    <a:pt x="0" y="1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9"/>
                    <a:pt x="4" y="143"/>
                    <a:pt x="8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51" y="143"/>
                    <a:pt x="51" y="143"/>
                  </a:cubicBezTo>
                  <a:cubicBezTo>
                    <a:pt x="58" y="142"/>
                    <a:pt x="65" y="137"/>
                    <a:pt x="67" y="129"/>
                  </a:cubicBezTo>
                  <a:cubicBezTo>
                    <a:pt x="123" y="129"/>
                    <a:pt x="182" y="128"/>
                    <a:pt x="183" y="128"/>
                  </a:cubicBezTo>
                  <a:cubicBezTo>
                    <a:pt x="200" y="128"/>
                    <a:pt x="207" y="122"/>
                    <a:pt x="210" y="120"/>
                  </a:cubicBezTo>
                  <a:cubicBezTo>
                    <a:pt x="214" y="116"/>
                    <a:pt x="265" y="77"/>
                    <a:pt x="287" y="57"/>
                  </a:cubicBezTo>
                  <a:cubicBezTo>
                    <a:pt x="302" y="43"/>
                    <a:pt x="302" y="28"/>
                    <a:pt x="295" y="19"/>
                  </a:cubicBezTo>
                  <a:close/>
                  <a:moveTo>
                    <a:pt x="50" y="127"/>
                  </a:moveTo>
                  <a:cubicBezTo>
                    <a:pt x="16" y="127"/>
                    <a:pt x="16" y="127"/>
                    <a:pt x="16" y="127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2" y="21"/>
                    <a:pt x="52" y="23"/>
                    <a:pt x="52" y="2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7"/>
                    <a:pt x="50" y="127"/>
                    <a:pt x="50" y="127"/>
                  </a:cubicBezTo>
                  <a:close/>
                  <a:moveTo>
                    <a:pt x="276" y="45"/>
                  </a:moveTo>
                  <a:cubicBezTo>
                    <a:pt x="254" y="65"/>
                    <a:pt x="200" y="108"/>
                    <a:pt x="200" y="108"/>
                  </a:cubicBezTo>
                  <a:cubicBezTo>
                    <a:pt x="200" y="108"/>
                    <a:pt x="200" y="108"/>
                    <a:pt x="199" y="108"/>
                  </a:cubicBezTo>
                  <a:cubicBezTo>
                    <a:pt x="199" y="109"/>
                    <a:pt x="195" y="112"/>
                    <a:pt x="182" y="112"/>
                  </a:cubicBezTo>
                  <a:cubicBezTo>
                    <a:pt x="182" y="112"/>
                    <a:pt x="123" y="114"/>
                    <a:pt x="68" y="114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8"/>
                    <a:pt x="72" y="47"/>
                    <a:pt x="75" y="46"/>
                  </a:cubicBezTo>
                  <a:cubicBezTo>
                    <a:pt x="89" y="39"/>
                    <a:pt x="123" y="21"/>
                    <a:pt x="136" y="21"/>
                  </a:cubicBezTo>
                  <a:cubicBezTo>
                    <a:pt x="142" y="20"/>
                    <a:pt x="148" y="20"/>
                    <a:pt x="154" y="19"/>
                  </a:cubicBezTo>
                  <a:cubicBezTo>
                    <a:pt x="170" y="18"/>
                    <a:pt x="203" y="16"/>
                    <a:pt x="204" y="22"/>
                  </a:cubicBezTo>
                  <a:cubicBezTo>
                    <a:pt x="204" y="24"/>
                    <a:pt x="203" y="26"/>
                    <a:pt x="203" y="27"/>
                  </a:cubicBezTo>
                  <a:cubicBezTo>
                    <a:pt x="201" y="29"/>
                    <a:pt x="194" y="33"/>
                    <a:pt x="172" y="35"/>
                  </a:cubicBezTo>
                  <a:cubicBezTo>
                    <a:pt x="133" y="37"/>
                    <a:pt x="127" y="51"/>
                    <a:pt x="128" y="59"/>
                  </a:cubicBezTo>
                  <a:cubicBezTo>
                    <a:pt x="128" y="69"/>
                    <a:pt x="138" y="77"/>
                    <a:pt x="151" y="77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179" y="77"/>
                    <a:pt x="194" y="77"/>
                    <a:pt x="214" y="65"/>
                  </a:cubicBezTo>
                  <a:cubicBezTo>
                    <a:pt x="215" y="65"/>
                    <a:pt x="215" y="65"/>
                    <a:pt x="215" y="65"/>
                  </a:cubicBezTo>
                  <a:cubicBezTo>
                    <a:pt x="227" y="58"/>
                    <a:pt x="235" y="53"/>
                    <a:pt x="265" y="31"/>
                  </a:cubicBezTo>
                  <a:cubicBezTo>
                    <a:pt x="274" y="25"/>
                    <a:pt x="281" y="26"/>
                    <a:pt x="283" y="29"/>
                  </a:cubicBezTo>
                  <a:cubicBezTo>
                    <a:pt x="286" y="32"/>
                    <a:pt x="284" y="38"/>
                    <a:pt x="27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xmlns="" id="{7B182C72-DBDF-4664-A274-3D1F88A32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90900" y="5202238"/>
              <a:ext cx="668338" cy="706438"/>
            </a:xfrm>
            <a:custGeom>
              <a:avLst/>
              <a:gdLst>
                <a:gd name="T0" fmla="*/ 19 w 222"/>
                <a:gd name="T1" fmla="*/ 234 h 234"/>
                <a:gd name="T2" fmla="*/ 23 w 222"/>
                <a:gd name="T3" fmla="*/ 232 h 234"/>
                <a:gd name="T4" fmla="*/ 26 w 222"/>
                <a:gd name="T5" fmla="*/ 222 h 234"/>
                <a:gd name="T6" fmla="*/ 16 w 222"/>
                <a:gd name="T7" fmla="*/ 184 h 234"/>
                <a:gd name="T8" fmla="*/ 92 w 222"/>
                <a:gd name="T9" fmla="*/ 75 h 234"/>
                <a:gd name="T10" fmla="*/ 117 w 222"/>
                <a:gd name="T11" fmla="*/ 70 h 234"/>
                <a:gd name="T12" fmla="*/ 207 w 222"/>
                <a:gd name="T13" fmla="*/ 184 h 234"/>
                <a:gd name="T14" fmla="*/ 201 w 222"/>
                <a:gd name="T15" fmla="*/ 213 h 234"/>
                <a:gd name="T16" fmla="*/ 205 w 222"/>
                <a:gd name="T17" fmla="*/ 223 h 234"/>
                <a:gd name="T18" fmla="*/ 215 w 222"/>
                <a:gd name="T19" fmla="*/ 219 h 234"/>
                <a:gd name="T20" fmla="*/ 222 w 222"/>
                <a:gd name="T21" fmla="*/ 184 h 234"/>
                <a:gd name="T22" fmla="*/ 130 w 222"/>
                <a:gd name="T23" fmla="*/ 60 h 234"/>
                <a:gd name="T24" fmla="*/ 150 w 222"/>
                <a:gd name="T25" fmla="*/ 41 h 234"/>
                <a:gd name="T26" fmla="*/ 156 w 222"/>
                <a:gd name="T27" fmla="*/ 14 h 234"/>
                <a:gd name="T28" fmla="*/ 138 w 222"/>
                <a:gd name="T29" fmla="*/ 0 h 234"/>
                <a:gd name="T30" fmla="*/ 133 w 222"/>
                <a:gd name="T31" fmla="*/ 1 h 234"/>
                <a:gd name="T32" fmla="*/ 124 w 222"/>
                <a:gd name="T33" fmla="*/ 4 h 234"/>
                <a:gd name="T34" fmla="*/ 108 w 222"/>
                <a:gd name="T35" fmla="*/ 6 h 234"/>
                <a:gd name="T36" fmla="*/ 89 w 222"/>
                <a:gd name="T37" fmla="*/ 1 h 234"/>
                <a:gd name="T38" fmla="*/ 70 w 222"/>
                <a:gd name="T39" fmla="*/ 10 h 234"/>
                <a:gd name="T40" fmla="*/ 71 w 222"/>
                <a:gd name="T41" fmla="*/ 32 h 234"/>
                <a:gd name="T42" fmla="*/ 91 w 222"/>
                <a:gd name="T43" fmla="*/ 58 h 234"/>
                <a:gd name="T44" fmla="*/ 84 w 222"/>
                <a:gd name="T45" fmla="*/ 62 h 234"/>
                <a:gd name="T46" fmla="*/ 29 w 222"/>
                <a:gd name="T47" fmla="*/ 113 h 234"/>
                <a:gd name="T48" fmla="*/ 0 w 222"/>
                <a:gd name="T49" fmla="*/ 184 h 234"/>
                <a:gd name="T50" fmla="*/ 13 w 222"/>
                <a:gd name="T51" fmla="*/ 230 h 234"/>
                <a:gd name="T52" fmla="*/ 19 w 222"/>
                <a:gd name="T53" fmla="*/ 234 h 234"/>
                <a:gd name="T54" fmla="*/ 84 w 222"/>
                <a:gd name="T55" fmla="*/ 25 h 234"/>
                <a:gd name="T56" fmla="*/ 83 w 222"/>
                <a:gd name="T57" fmla="*/ 18 h 234"/>
                <a:gd name="T58" fmla="*/ 89 w 222"/>
                <a:gd name="T59" fmla="*/ 16 h 234"/>
                <a:gd name="T60" fmla="*/ 102 w 222"/>
                <a:gd name="T61" fmla="*/ 20 h 234"/>
                <a:gd name="T62" fmla="*/ 112 w 222"/>
                <a:gd name="T63" fmla="*/ 22 h 234"/>
                <a:gd name="T64" fmla="*/ 129 w 222"/>
                <a:gd name="T65" fmla="*/ 18 h 234"/>
                <a:gd name="T66" fmla="*/ 136 w 222"/>
                <a:gd name="T67" fmla="*/ 16 h 234"/>
                <a:gd name="T68" fmla="*/ 142 w 222"/>
                <a:gd name="T69" fmla="*/ 19 h 234"/>
                <a:gd name="T70" fmla="*/ 138 w 222"/>
                <a:gd name="T71" fmla="*/ 32 h 234"/>
                <a:gd name="T72" fmla="*/ 110 w 222"/>
                <a:gd name="T73" fmla="*/ 52 h 234"/>
                <a:gd name="T74" fmla="*/ 110 w 222"/>
                <a:gd name="T75" fmla="*/ 52 h 234"/>
                <a:gd name="T76" fmla="*/ 110 w 222"/>
                <a:gd name="T77" fmla="*/ 52 h 234"/>
                <a:gd name="T78" fmla="*/ 84 w 222"/>
                <a:gd name="T79" fmla="*/ 2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234">
                  <a:moveTo>
                    <a:pt x="19" y="234"/>
                  </a:moveTo>
                  <a:cubicBezTo>
                    <a:pt x="21" y="234"/>
                    <a:pt x="22" y="233"/>
                    <a:pt x="23" y="232"/>
                  </a:cubicBezTo>
                  <a:cubicBezTo>
                    <a:pt x="27" y="230"/>
                    <a:pt x="28" y="225"/>
                    <a:pt x="26" y="222"/>
                  </a:cubicBezTo>
                  <a:cubicBezTo>
                    <a:pt x="19" y="212"/>
                    <a:pt x="16" y="199"/>
                    <a:pt x="16" y="184"/>
                  </a:cubicBezTo>
                  <a:cubicBezTo>
                    <a:pt x="16" y="146"/>
                    <a:pt x="56" y="94"/>
                    <a:pt x="92" y="75"/>
                  </a:cubicBezTo>
                  <a:cubicBezTo>
                    <a:pt x="103" y="69"/>
                    <a:pt x="112" y="67"/>
                    <a:pt x="117" y="70"/>
                  </a:cubicBezTo>
                  <a:cubicBezTo>
                    <a:pt x="176" y="107"/>
                    <a:pt x="207" y="146"/>
                    <a:pt x="207" y="184"/>
                  </a:cubicBezTo>
                  <a:cubicBezTo>
                    <a:pt x="207" y="195"/>
                    <a:pt x="205" y="205"/>
                    <a:pt x="201" y="213"/>
                  </a:cubicBezTo>
                  <a:cubicBezTo>
                    <a:pt x="200" y="217"/>
                    <a:pt x="201" y="222"/>
                    <a:pt x="205" y="223"/>
                  </a:cubicBezTo>
                  <a:cubicBezTo>
                    <a:pt x="209" y="225"/>
                    <a:pt x="214" y="223"/>
                    <a:pt x="215" y="219"/>
                  </a:cubicBezTo>
                  <a:cubicBezTo>
                    <a:pt x="220" y="209"/>
                    <a:pt x="222" y="197"/>
                    <a:pt x="222" y="184"/>
                  </a:cubicBezTo>
                  <a:cubicBezTo>
                    <a:pt x="222" y="141"/>
                    <a:pt x="191" y="100"/>
                    <a:pt x="130" y="60"/>
                  </a:cubicBezTo>
                  <a:cubicBezTo>
                    <a:pt x="139" y="54"/>
                    <a:pt x="147" y="45"/>
                    <a:pt x="150" y="41"/>
                  </a:cubicBezTo>
                  <a:cubicBezTo>
                    <a:pt x="155" y="35"/>
                    <a:pt x="160" y="26"/>
                    <a:pt x="156" y="14"/>
                  </a:cubicBezTo>
                  <a:cubicBezTo>
                    <a:pt x="153" y="6"/>
                    <a:pt x="146" y="0"/>
                    <a:pt x="138" y="0"/>
                  </a:cubicBezTo>
                  <a:cubicBezTo>
                    <a:pt x="136" y="0"/>
                    <a:pt x="135" y="1"/>
                    <a:pt x="133" y="1"/>
                  </a:cubicBezTo>
                  <a:cubicBezTo>
                    <a:pt x="130" y="2"/>
                    <a:pt x="127" y="3"/>
                    <a:pt x="124" y="4"/>
                  </a:cubicBezTo>
                  <a:cubicBezTo>
                    <a:pt x="118" y="6"/>
                    <a:pt x="112" y="8"/>
                    <a:pt x="108" y="6"/>
                  </a:cubicBezTo>
                  <a:cubicBezTo>
                    <a:pt x="102" y="3"/>
                    <a:pt x="95" y="1"/>
                    <a:pt x="89" y="1"/>
                  </a:cubicBezTo>
                  <a:cubicBezTo>
                    <a:pt x="81" y="1"/>
                    <a:pt x="74" y="4"/>
                    <a:pt x="70" y="10"/>
                  </a:cubicBezTo>
                  <a:cubicBezTo>
                    <a:pt x="67" y="16"/>
                    <a:pt x="67" y="24"/>
                    <a:pt x="71" y="32"/>
                  </a:cubicBezTo>
                  <a:cubicBezTo>
                    <a:pt x="74" y="39"/>
                    <a:pt x="82" y="50"/>
                    <a:pt x="91" y="58"/>
                  </a:cubicBezTo>
                  <a:cubicBezTo>
                    <a:pt x="89" y="59"/>
                    <a:pt x="87" y="60"/>
                    <a:pt x="84" y="62"/>
                  </a:cubicBezTo>
                  <a:cubicBezTo>
                    <a:pt x="65" y="72"/>
                    <a:pt x="44" y="91"/>
                    <a:pt x="29" y="113"/>
                  </a:cubicBezTo>
                  <a:cubicBezTo>
                    <a:pt x="10" y="138"/>
                    <a:pt x="0" y="163"/>
                    <a:pt x="0" y="184"/>
                  </a:cubicBezTo>
                  <a:cubicBezTo>
                    <a:pt x="0" y="202"/>
                    <a:pt x="5" y="218"/>
                    <a:pt x="13" y="230"/>
                  </a:cubicBezTo>
                  <a:cubicBezTo>
                    <a:pt x="14" y="232"/>
                    <a:pt x="17" y="234"/>
                    <a:pt x="19" y="234"/>
                  </a:cubicBezTo>
                  <a:close/>
                  <a:moveTo>
                    <a:pt x="84" y="25"/>
                  </a:moveTo>
                  <a:cubicBezTo>
                    <a:pt x="83" y="22"/>
                    <a:pt x="83" y="20"/>
                    <a:pt x="83" y="18"/>
                  </a:cubicBezTo>
                  <a:cubicBezTo>
                    <a:pt x="84" y="17"/>
                    <a:pt x="87" y="16"/>
                    <a:pt x="89" y="16"/>
                  </a:cubicBezTo>
                  <a:cubicBezTo>
                    <a:pt x="92" y="16"/>
                    <a:pt x="96" y="17"/>
                    <a:pt x="102" y="20"/>
                  </a:cubicBezTo>
                  <a:cubicBezTo>
                    <a:pt x="105" y="21"/>
                    <a:pt x="109" y="22"/>
                    <a:pt x="112" y="22"/>
                  </a:cubicBezTo>
                  <a:cubicBezTo>
                    <a:pt x="118" y="22"/>
                    <a:pt x="124" y="20"/>
                    <a:pt x="129" y="18"/>
                  </a:cubicBezTo>
                  <a:cubicBezTo>
                    <a:pt x="132" y="17"/>
                    <a:pt x="134" y="16"/>
                    <a:pt x="136" y="16"/>
                  </a:cubicBezTo>
                  <a:cubicBezTo>
                    <a:pt x="139" y="16"/>
                    <a:pt x="141" y="16"/>
                    <a:pt x="142" y="19"/>
                  </a:cubicBezTo>
                  <a:cubicBezTo>
                    <a:pt x="142" y="22"/>
                    <a:pt x="143" y="25"/>
                    <a:pt x="138" y="32"/>
                  </a:cubicBezTo>
                  <a:cubicBezTo>
                    <a:pt x="131" y="41"/>
                    <a:pt x="116" y="52"/>
                    <a:pt x="110" y="5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01" y="48"/>
                    <a:pt x="90" y="35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xmlns="" id="{606EE50D-5C4C-4CDC-8D5A-10E70F2F0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46425" y="5491163"/>
              <a:ext cx="179388" cy="357188"/>
            </a:xfrm>
            <a:custGeom>
              <a:avLst/>
              <a:gdLst>
                <a:gd name="T0" fmla="*/ 29 w 60"/>
                <a:gd name="T1" fmla="*/ 28 h 118"/>
                <a:gd name="T2" fmla="*/ 46 w 60"/>
                <a:gd name="T3" fmla="*/ 38 h 118"/>
                <a:gd name="T4" fmla="*/ 60 w 60"/>
                <a:gd name="T5" fmla="*/ 31 h 118"/>
                <a:gd name="T6" fmla="*/ 38 w 60"/>
                <a:gd name="T7" fmla="*/ 13 h 118"/>
                <a:gd name="T8" fmla="*/ 38 w 60"/>
                <a:gd name="T9" fmla="*/ 0 h 118"/>
                <a:gd name="T10" fmla="*/ 22 w 60"/>
                <a:gd name="T11" fmla="*/ 0 h 118"/>
                <a:gd name="T12" fmla="*/ 22 w 60"/>
                <a:gd name="T13" fmla="*/ 13 h 118"/>
                <a:gd name="T14" fmla="*/ 3 w 60"/>
                <a:gd name="T15" fmla="*/ 33 h 118"/>
                <a:gd name="T16" fmla="*/ 16 w 60"/>
                <a:gd name="T17" fmla="*/ 60 h 118"/>
                <a:gd name="T18" fmla="*/ 25 w 60"/>
                <a:gd name="T19" fmla="*/ 63 h 118"/>
                <a:gd name="T20" fmla="*/ 44 w 60"/>
                <a:gd name="T21" fmla="*/ 79 h 118"/>
                <a:gd name="T22" fmla="*/ 34 w 60"/>
                <a:gd name="T23" fmla="*/ 89 h 118"/>
                <a:gd name="T24" fmla="*/ 15 w 60"/>
                <a:gd name="T25" fmla="*/ 79 h 118"/>
                <a:gd name="T26" fmla="*/ 0 w 60"/>
                <a:gd name="T27" fmla="*/ 84 h 118"/>
                <a:gd name="T28" fmla="*/ 22 w 60"/>
                <a:gd name="T29" fmla="*/ 104 h 118"/>
                <a:gd name="T30" fmla="*/ 22 w 60"/>
                <a:gd name="T31" fmla="*/ 118 h 118"/>
                <a:gd name="T32" fmla="*/ 38 w 60"/>
                <a:gd name="T33" fmla="*/ 118 h 118"/>
                <a:gd name="T34" fmla="*/ 38 w 60"/>
                <a:gd name="T35" fmla="*/ 104 h 118"/>
                <a:gd name="T36" fmla="*/ 59 w 60"/>
                <a:gd name="T37" fmla="*/ 79 h 118"/>
                <a:gd name="T38" fmla="*/ 30 w 60"/>
                <a:gd name="T39" fmla="*/ 49 h 118"/>
                <a:gd name="T40" fmla="*/ 23 w 60"/>
                <a:gd name="T41" fmla="*/ 46 h 118"/>
                <a:gd name="T42" fmla="*/ 18 w 60"/>
                <a:gd name="T43" fmla="*/ 36 h 118"/>
                <a:gd name="T44" fmla="*/ 29 w 60"/>
                <a:gd name="T45" fmla="*/ 2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29" y="28"/>
                  </a:moveTo>
                  <a:cubicBezTo>
                    <a:pt x="40" y="28"/>
                    <a:pt x="46" y="38"/>
                    <a:pt x="46" y="38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1"/>
                    <a:pt x="52" y="17"/>
                    <a:pt x="38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3" y="16"/>
                    <a:pt x="5" y="23"/>
                    <a:pt x="3" y="33"/>
                  </a:cubicBezTo>
                  <a:cubicBezTo>
                    <a:pt x="0" y="44"/>
                    <a:pt x="6" y="55"/>
                    <a:pt x="16" y="60"/>
                  </a:cubicBezTo>
                  <a:cubicBezTo>
                    <a:pt x="19" y="61"/>
                    <a:pt x="22" y="62"/>
                    <a:pt x="25" y="63"/>
                  </a:cubicBezTo>
                  <a:cubicBezTo>
                    <a:pt x="38" y="68"/>
                    <a:pt x="44" y="71"/>
                    <a:pt x="44" y="79"/>
                  </a:cubicBezTo>
                  <a:cubicBezTo>
                    <a:pt x="44" y="87"/>
                    <a:pt x="36" y="89"/>
                    <a:pt x="34" y="89"/>
                  </a:cubicBezTo>
                  <a:cubicBezTo>
                    <a:pt x="27" y="90"/>
                    <a:pt x="18" y="88"/>
                    <a:pt x="15" y="7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" y="95"/>
                    <a:pt x="13" y="102"/>
                    <a:pt x="22" y="10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51" y="101"/>
                    <a:pt x="59" y="92"/>
                    <a:pt x="59" y="79"/>
                  </a:cubicBezTo>
                  <a:cubicBezTo>
                    <a:pt x="60" y="59"/>
                    <a:pt x="40" y="52"/>
                    <a:pt x="30" y="49"/>
                  </a:cubicBezTo>
                  <a:cubicBezTo>
                    <a:pt x="27" y="48"/>
                    <a:pt x="25" y="47"/>
                    <a:pt x="23" y="46"/>
                  </a:cubicBezTo>
                  <a:cubicBezTo>
                    <a:pt x="17" y="43"/>
                    <a:pt x="17" y="39"/>
                    <a:pt x="18" y="36"/>
                  </a:cubicBezTo>
                  <a:cubicBezTo>
                    <a:pt x="19" y="32"/>
                    <a:pt x="23" y="28"/>
                    <a:pt x="2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xmlns="" id="{AED9C4B4-A5C1-4FB6-841E-C815762E16E2}"/>
              </a:ext>
            </a:extLst>
          </p:cNvPr>
          <p:cNvGrpSpPr/>
          <p:nvPr/>
        </p:nvGrpSpPr>
        <p:grpSpPr>
          <a:xfrm>
            <a:off x="9971209" y="2713721"/>
            <a:ext cx="344366" cy="360192"/>
            <a:chOff x="2909888" y="5273675"/>
            <a:chExt cx="1001713" cy="1047750"/>
          </a:xfrm>
          <a:solidFill>
            <a:schemeClr val="bg1"/>
          </a:solidFill>
        </p:grpSpPr>
        <p:sp>
          <p:nvSpPr>
            <p:cNvPr id="73" name="Freeform 351">
              <a:extLst>
                <a:ext uri="{FF2B5EF4-FFF2-40B4-BE49-F238E27FC236}">
                  <a16:creationId xmlns:a16="http://schemas.microsoft.com/office/drawing/2014/main" xmlns="" id="{1BB8000F-0A79-452C-8293-282DC13AD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9938" y="5273675"/>
              <a:ext cx="204788" cy="206375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5 h 68"/>
                <a:gd name="T12" fmla="*/ 53 w 68"/>
                <a:gd name="T13" fmla="*/ 34 h 68"/>
                <a:gd name="T14" fmla="*/ 34 w 68"/>
                <a:gd name="T15" fmla="*/ 53 h 68"/>
                <a:gd name="T16" fmla="*/ 15 w 68"/>
                <a:gd name="T17" fmla="*/ 34 h 68"/>
                <a:gd name="T18" fmla="*/ 34 w 68"/>
                <a:gd name="T1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5"/>
                  </a:moveTo>
                  <a:cubicBezTo>
                    <a:pt x="44" y="15"/>
                    <a:pt x="53" y="23"/>
                    <a:pt x="53" y="34"/>
                  </a:cubicBezTo>
                  <a:cubicBezTo>
                    <a:pt x="53" y="44"/>
                    <a:pt x="44" y="53"/>
                    <a:pt x="34" y="53"/>
                  </a:cubicBezTo>
                  <a:cubicBezTo>
                    <a:pt x="23" y="53"/>
                    <a:pt x="15" y="44"/>
                    <a:pt x="15" y="34"/>
                  </a:cubicBezTo>
                  <a:cubicBezTo>
                    <a:pt x="15" y="23"/>
                    <a:pt x="23" y="15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4" name="Freeform 352">
              <a:extLst>
                <a:ext uri="{FF2B5EF4-FFF2-40B4-BE49-F238E27FC236}">
                  <a16:creationId xmlns:a16="http://schemas.microsoft.com/office/drawing/2014/main" xmlns="" id="{DF854F52-0391-40F8-9000-1BFBDB00F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7838" y="5353050"/>
              <a:ext cx="180975" cy="180975"/>
            </a:xfrm>
            <a:custGeom>
              <a:avLst/>
              <a:gdLst>
                <a:gd name="T0" fmla="*/ 30 w 60"/>
                <a:gd name="T1" fmla="*/ 60 h 60"/>
                <a:gd name="T2" fmla="*/ 60 w 60"/>
                <a:gd name="T3" fmla="*/ 30 h 60"/>
                <a:gd name="T4" fmla="*/ 30 w 60"/>
                <a:gd name="T5" fmla="*/ 0 h 60"/>
                <a:gd name="T6" fmla="*/ 0 w 60"/>
                <a:gd name="T7" fmla="*/ 30 h 60"/>
                <a:gd name="T8" fmla="*/ 30 w 60"/>
                <a:gd name="T9" fmla="*/ 60 h 60"/>
                <a:gd name="T10" fmla="*/ 30 w 60"/>
                <a:gd name="T11" fmla="*/ 16 h 60"/>
                <a:gd name="T12" fmla="*/ 44 w 60"/>
                <a:gd name="T13" fmla="*/ 30 h 60"/>
                <a:gd name="T14" fmla="*/ 30 w 60"/>
                <a:gd name="T15" fmla="*/ 45 h 60"/>
                <a:gd name="T16" fmla="*/ 15 w 60"/>
                <a:gd name="T17" fmla="*/ 30 h 60"/>
                <a:gd name="T18" fmla="*/ 30 w 60"/>
                <a:gd name="T1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  <a:moveTo>
                    <a:pt x="30" y="16"/>
                  </a:moveTo>
                  <a:cubicBezTo>
                    <a:pt x="38" y="16"/>
                    <a:pt x="44" y="22"/>
                    <a:pt x="44" y="30"/>
                  </a:cubicBezTo>
                  <a:cubicBezTo>
                    <a:pt x="44" y="38"/>
                    <a:pt x="38" y="45"/>
                    <a:pt x="30" y="45"/>
                  </a:cubicBezTo>
                  <a:cubicBezTo>
                    <a:pt x="22" y="45"/>
                    <a:pt x="15" y="38"/>
                    <a:pt x="15" y="30"/>
                  </a:cubicBezTo>
                  <a:cubicBezTo>
                    <a:pt x="15" y="22"/>
                    <a:pt x="22" y="16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353">
              <a:extLst>
                <a:ext uri="{FF2B5EF4-FFF2-40B4-BE49-F238E27FC236}">
                  <a16:creationId xmlns:a16="http://schemas.microsoft.com/office/drawing/2014/main" xmlns="" id="{31406D37-8BBF-45EE-B93F-C060A256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9888" y="5514975"/>
              <a:ext cx="1001713" cy="806450"/>
            </a:xfrm>
            <a:custGeom>
              <a:avLst/>
              <a:gdLst>
                <a:gd name="T0" fmla="*/ 284 w 333"/>
                <a:gd name="T1" fmla="*/ 14 h 267"/>
                <a:gd name="T2" fmla="*/ 259 w 333"/>
                <a:gd name="T3" fmla="*/ 17 h 267"/>
                <a:gd name="T4" fmla="*/ 215 w 333"/>
                <a:gd name="T5" fmla="*/ 0 h 267"/>
                <a:gd name="T6" fmla="*/ 185 w 333"/>
                <a:gd name="T7" fmla="*/ 0 h 267"/>
                <a:gd name="T8" fmla="*/ 155 w 333"/>
                <a:gd name="T9" fmla="*/ 3 h 267"/>
                <a:gd name="T10" fmla="*/ 119 w 333"/>
                <a:gd name="T11" fmla="*/ 0 h 267"/>
                <a:gd name="T12" fmla="*/ 75 w 333"/>
                <a:gd name="T13" fmla="*/ 17 h 267"/>
                <a:gd name="T14" fmla="*/ 50 w 333"/>
                <a:gd name="T15" fmla="*/ 14 h 267"/>
                <a:gd name="T16" fmla="*/ 0 w 333"/>
                <a:gd name="T17" fmla="*/ 39 h 267"/>
                <a:gd name="T18" fmla="*/ 26 w 333"/>
                <a:gd name="T19" fmla="*/ 216 h 267"/>
                <a:gd name="T20" fmla="*/ 81 w 333"/>
                <a:gd name="T21" fmla="*/ 241 h 267"/>
                <a:gd name="T22" fmla="*/ 121 w 333"/>
                <a:gd name="T23" fmla="*/ 147 h 267"/>
                <a:gd name="T24" fmla="*/ 167 w 333"/>
                <a:gd name="T25" fmla="*/ 260 h 267"/>
                <a:gd name="T26" fmla="*/ 213 w 333"/>
                <a:gd name="T27" fmla="*/ 147 h 267"/>
                <a:gd name="T28" fmla="*/ 252 w 333"/>
                <a:gd name="T29" fmla="*/ 241 h 267"/>
                <a:gd name="T30" fmla="*/ 308 w 333"/>
                <a:gd name="T31" fmla="*/ 216 h 267"/>
                <a:gd name="T32" fmla="*/ 333 w 333"/>
                <a:gd name="T33" fmla="*/ 39 h 267"/>
                <a:gd name="T34" fmla="*/ 81 w 333"/>
                <a:gd name="T35" fmla="*/ 225 h 267"/>
                <a:gd name="T36" fmla="*/ 66 w 333"/>
                <a:gd name="T37" fmla="*/ 118 h 267"/>
                <a:gd name="T38" fmla="*/ 50 w 333"/>
                <a:gd name="T39" fmla="*/ 225 h 267"/>
                <a:gd name="T40" fmla="*/ 33 w 333"/>
                <a:gd name="T41" fmla="*/ 48 h 267"/>
                <a:gd name="T42" fmla="*/ 16 w 333"/>
                <a:gd name="T43" fmla="*/ 112 h 267"/>
                <a:gd name="T44" fmla="*/ 46 w 333"/>
                <a:gd name="T45" fmla="*/ 29 h 267"/>
                <a:gd name="T46" fmla="*/ 72 w 333"/>
                <a:gd name="T47" fmla="*/ 50 h 267"/>
                <a:gd name="T48" fmla="*/ 91 w 333"/>
                <a:gd name="T49" fmla="*/ 56 h 267"/>
                <a:gd name="T50" fmla="*/ 213 w 333"/>
                <a:gd name="T51" fmla="*/ 132 h 267"/>
                <a:gd name="T52" fmla="*/ 198 w 333"/>
                <a:gd name="T53" fmla="*/ 48 h 267"/>
                <a:gd name="T54" fmla="*/ 175 w 333"/>
                <a:gd name="T55" fmla="*/ 246 h 267"/>
                <a:gd name="T56" fmla="*/ 159 w 333"/>
                <a:gd name="T57" fmla="*/ 131 h 267"/>
                <a:gd name="T58" fmla="*/ 136 w 333"/>
                <a:gd name="T59" fmla="*/ 239 h 267"/>
                <a:gd name="T60" fmla="*/ 121 w 333"/>
                <a:gd name="T61" fmla="*/ 48 h 267"/>
                <a:gd name="T62" fmla="*/ 106 w 333"/>
                <a:gd name="T63" fmla="*/ 56 h 267"/>
                <a:gd name="T64" fmla="*/ 144 w 333"/>
                <a:gd name="T65" fmla="*/ 15 h 267"/>
                <a:gd name="T66" fmla="*/ 173 w 333"/>
                <a:gd name="T67" fmla="*/ 41 h 267"/>
                <a:gd name="T68" fmla="*/ 205 w 333"/>
                <a:gd name="T69" fmla="*/ 15 h 267"/>
                <a:gd name="T70" fmla="*/ 228 w 333"/>
                <a:gd name="T71" fmla="*/ 56 h 267"/>
                <a:gd name="T72" fmla="*/ 318 w 333"/>
                <a:gd name="T73" fmla="*/ 112 h 267"/>
                <a:gd name="T74" fmla="*/ 300 w 333"/>
                <a:gd name="T75" fmla="*/ 48 h 267"/>
                <a:gd name="T76" fmla="*/ 283 w 333"/>
                <a:gd name="T77" fmla="*/ 225 h 267"/>
                <a:gd name="T78" fmla="*/ 268 w 333"/>
                <a:gd name="T79" fmla="*/ 118 h 267"/>
                <a:gd name="T80" fmla="*/ 252 w 333"/>
                <a:gd name="T81" fmla="*/ 225 h 267"/>
                <a:gd name="T82" fmla="*/ 243 w 333"/>
                <a:gd name="T83" fmla="*/ 56 h 267"/>
                <a:gd name="T84" fmla="*/ 261 w 333"/>
                <a:gd name="T85" fmla="*/ 50 h 267"/>
                <a:gd name="T86" fmla="*/ 288 w 333"/>
                <a:gd name="T87" fmla="*/ 29 h 267"/>
                <a:gd name="T88" fmla="*/ 318 w 333"/>
                <a:gd name="T89" fmla="*/ 11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3" h="267">
                  <a:moveTo>
                    <a:pt x="308" y="14"/>
                  </a:move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1" y="14"/>
                    <a:pt x="278" y="15"/>
                    <a:pt x="277" y="17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59" y="17"/>
                    <a:pt x="259" y="17"/>
                    <a:pt x="259" y="17"/>
                  </a:cubicBezTo>
                  <a:cubicBezTo>
                    <a:pt x="257" y="15"/>
                    <a:pt x="255" y="14"/>
                    <a:pt x="252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4" y="5"/>
                    <a:pt x="225" y="0"/>
                    <a:pt x="215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6" y="0"/>
                    <a:pt x="206" y="0"/>
                    <a:pt x="20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3" y="0"/>
                    <a:pt x="180" y="1"/>
                    <a:pt x="179" y="3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3" y="1"/>
                    <a:pt x="151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08" y="0"/>
                    <a:pt x="99" y="5"/>
                    <a:pt x="94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79" y="14"/>
                    <a:pt x="76" y="15"/>
                    <a:pt x="75" y="1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5" y="15"/>
                    <a:pt x="53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2" y="14"/>
                    <a:pt x="0" y="25"/>
                    <a:pt x="0" y="3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7" y="137"/>
                    <a:pt x="26" y="140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9"/>
                    <a:pt x="37" y="241"/>
                    <a:pt x="50" y="241"/>
                  </a:cubicBezTo>
                  <a:cubicBezTo>
                    <a:pt x="56" y="241"/>
                    <a:pt x="62" y="239"/>
                    <a:pt x="66" y="235"/>
                  </a:cubicBezTo>
                  <a:cubicBezTo>
                    <a:pt x="70" y="239"/>
                    <a:pt x="75" y="241"/>
                    <a:pt x="81" y="241"/>
                  </a:cubicBezTo>
                  <a:cubicBezTo>
                    <a:pt x="95" y="241"/>
                    <a:pt x="106" y="229"/>
                    <a:pt x="106" y="21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10" y="145"/>
                    <a:pt x="115" y="147"/>
                    <a:pt x="121" y="14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54"/>
                    <a:pt x="133" y="267"/>
                    <a:pt x="149" y="267"/>
                  </a:cubicBezTo>
                  <a:cubicBezTo>
                    <a:pt x="155" y="267"/>
                    <a:pt x="162" y="264"/>
                    <a:pt x="167" y="260"/>
                  </a:cubicBezTo>
                  <a:cubicBezTo>
                    <a:pt x="172" y="264"/>
                    <a:pt x="178" y="267"/>
                    <a:pt x="185" y="267"/>
                  </a:cubicBezTo>
                  <a:cubicBezTo>
                    <a:pt x="201" y="267"/>
                    <a:pt x="213" y="254"/>
                    <a:pt x="213" y="239"/>
                  </a:cubicBezTo>
                  <a:cubicBezTo>
                    <a:pt x="213" y="147"/>
                    <a:pt x="213" y="147"/>
                    <a:pt x="213" y="147"/>
                  </a:cubicBezTo>
                  <a:cubicBezTo>
                    <a:pt x="219" y="147"/>
                    <a:pt x="224" y="145"/>
                    <a:pt x="228" y="143"/>
                  </a:cubicBezTo>
                  <a:cubicBezTo>
                    <a:pt x="228" y="216"/>
                    <a:pt x="228" y="216"/>
                    <a:pt x="228" y="216"/>
                  </a:cubicBezTo>
                  <a:cubicBezTo>
                    <a:pt x="228" y="229"/>
                    <a:pt x="239" y="241"/>
                    <a:pt x="252" y="241"/>
                  </a:cubicBezTo>
                  <a:cubicBezTo>
                    <a:pt x="258" y="241"/>
                    <a:pt x="264" y="239"/>
                    <a:pt x="268" y="235"/>
                  </a:cubicBezTo>
                  <a:cubicBezTo>
                    <a:pt x="272" y="239"/>
                    <a:pt x="277" y="241"/>
                    <a:pt x="283" y="241"/>
                  </a:cubicBezTo>
                  <a:cubicBezTo>
                    <a:pt x="297" y="241"/>
                    <a:pt x="308" y="229"/>
                    <a:pt x="308" y="216"/>
                  </a:cubicBezTo>
                  <a:cubicBezTo>
                    <a:pt x="308" y="140"/>
                    <a:pt x="308" y="140"/>
                    <a:pt x="308" y="140"/>
                  </a:cubicBezTo>
                  <a:cubicBezTo>
                    <a:pt x="326" y="137"/>
                    <a:pt x="333" y="123"/>
                    <a:pt x="333" y="112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3" y="25"/>
                    <a:pt x="322" y="14"/>
                    <a:pt x="308" y="14"/>
                  </a:cubicBezTo>
                  <a:close/>
                  <a:moveTo>
                    <a:pt x="91" y="216"/>
                  </a:moveTo>
                  <a:cubicBezTo>
                    <a:pt x="91" y="221"/>
                    <a:pt x="86" y="225"/>
                    <a:pt x="81" y="225"/>
                  </a:cubicBezTo>
                  <a:cubicBezTo>
                    <a:pt x="78" y="225"/>
                    <a:pt x="75" y="224"/>
                    <a:pt x="74" y="221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4" y="121"/>
                    <a:pt x="70" y="118"/>
                    <a:pt x="66" y="118"/>
                  </a:cubicBezTo>
                  <a:cubicBezTo>
                    <a:pt x="62" y="118"/>
                    <a:pt x="58" y="121"/>
                    <a:pt x="58" y="125"/>
                  </a:cubicBezTo>
                  <a:cubicBezTo>
                    <a:pt x="58" y="221"/>
                    <a:pt x="58" y="221"/>
                    <a:pt x="58" y="221"/>
                  </a:cubicBezTo>
                  <a:cubicBezTo>
                    <a:pt x="56" y="224"/>
                    <a:pt x="54" y="225"/>
                    <a:pt x="50" y="225"/>
                  </a:cubicBezTo>
                  <a:cubicBezTo>
                    <a:pt x="45" y="225"/>
                    <a:pt x="41" y="221"/>
                    <a:pt x="41" y="21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1"/>
                    <a:pt x="38" y="48"/>
                    <a:pt x="33" y="48"/>
                  </a:cubicBezTo>
                  <a:cubicBezTo>
                    <a:pt x="29" y="48"/>
                    <a:pt x="26" y="51"/>
                    <a:pt x="26" y="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8" y="122"/>
                    <a:pt x="16" y="117"/>
                    <a:pt x="16" y="112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3"/>
                    <a:pt x="20" y="29"/>
                    <a:pt x="25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2"/>
                    <a:pt x="63" y="53"/>
                    <a:pt x="66" y="53"/>
                  </a:cubicBezTo>
                  <a:cubicBezTo>
                    <a:pt x="68" y="53"/>
                    <a:pt x="71" y="52"/>
                    <a:pt x="72" y="5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115"/>
                    <a:pt x="91" y="115"/>
                    <a:pt x="91" y="115"/>
                  </a:cubicBezTo>
                  <a:lnTo>
                    <a:pt x="91" y="216"/>
                  </a:lnTo>
                  <a:close/>
                  <a:moveTo>
                    <a:pt x="213" y="132"/>
                  </a:moveTo>
                  <a:cubicBezTo>
                    <a:pt x="213" y="48"/>
                    <a:pt x="213" y="48"/>
                    <a:pt x="213" y="48"/>
                  </a:cubicBezTo>
                  <a:cubicBezTo>
                    <a:pt x="213" y="44"/>
                    <a:pt x="210" y="40"/>
                    <a:pt x="205" y="40"/>
                  </a:cubicBezTo>
                  <a:cubicBezTo>
                    <a:pt x="201" y="40"/>
                    <a:pt x="198" y="44"/>
                    <a:pt x="198" y="4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6"/>
                    <a:pt x="192" y="251"/>
                    <a:pt x="185" y="251"/>
                  </a:cubicBezTo>
                  <a:cubicBezTo>
                    <a:pt x="181" y="251"/>
                    <a:pt x="177" y="249"/>
                    <a:pt x="175" y="246"/>
                  </a:cubicBezTo>
                  <a:cubicBezTo>
                    <a:pt x="175" y="131"/>
                    <a:pt x="175" y="131"/>
                    <a:pt x="175" y="131"/>
                  </a:cubicBezTo>
                  <a:cubicBezTo>
                    <a:pt x="175" y="127"/>
                    <a:pt x="171" y="123"/>
                    <a:pt x="167" y="123"/>
                  </a:cubicBezTo>
                  <a:cubicBezTo>
                    <a:pt x="163" y="123"/>
                    <a:pt x="159" y="127"/>
                    <a:pt x="159" y="131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7" y="249"/>
                    <a:pt x="153" y="251"/>
                    <a:pt x="149" y="251"/>
                  </a:cubicBezTo>
                  <a:cubicBezTo>
                    <a:pt x="142" y="251"/>
                    <a:pt x="136" y="246"/>
                    <a:pt x="136" y="239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44"/>
                    <a:pt x="132" y="40"/>
                    <a:pt x="128" y="40"/>
                  </a:cubicBezTo>
                  <a:cubicBezTo>
                    <a:pt x="124" y="40"/>
                    <a:pt x="121" y="44"/>
                    <a:pt x="121" y="48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08" y="129"/>
                    <a:pt x="106" y="120"/>
                    <a:pt x="106" y="11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21"/>
                    <a:pt x="112" y="15"/>
                    <a:pt x="119" y="1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2" y="43"/>
                    <a:pt x="164" y="44"/>
                    <a:pt x="167" y="44"/>
                  </a:cubicBezTo>
                  <a:cubicBezTo>
                    <a:pt x="169" y="44"/>
                    <a:pt x="172" y="43"/>
                    <a:pt x="173" y="41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205" y="15"/>
                    <a:pt x="205" y="15"/>
                    <a:pt x="205" y="15"/>
                  </a:cubicBezTo>
                  <a:cubicBezTo>
                    <a:pt x="205" y="15"/>
                    <a:pt x="205" y="15"/>
                    <a:pt x="205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22" y="15"/>
                    <a:pt x="228" y="21"/>
                    <a:pt x="228" y="28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20"/>
                    <a:pt x="226" y="129"/>
                    <a:pt x="213" y="132"/>
                  </a:cubicBezTo>
                  <a:close/>
                  <a:moveTo>
                    <a:pt x="318" y="112"/>
                  </a:moveTo>
                  <a:cubicBezTo>
                    <a:pt x="318" y="117"/>
                    <a:pt x="316" y="122"/>
                    <a:pt x="308" y="124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8" y="51"/>
                    <a:pt x="305" y="48"/>
                    <a:pt x="300" y="48"/>
                  </a:cubicBezTo>
                  <a:cubicBezTo>
                    <a:pt x="296" y="48"/>
                    <a:pt x="293" y="51"/>
                    <a:pt x="293" y="56"/>
                  </a:cubicBezTo>
                  <a:cubicBezTo>
                    <a:pt x="293" y="216"/>
                    <a:pt x="293" y="216"/>
                    <a:pt x="293" y="216"/>
                  </a:cubicBezTo>
                  <a:cubicBezTo>
                    <a:pt x="293" y="221"/>
                    <a:pt x="288" y="225"/>
                    <a:pt x="283" y="225"/>
                  </a:cubicBezTo>
                  <a:cubicBezTo>
                    <a:pt x="280" y="225"/>
                    <a:pt x="277" y="224"/>
                    <a:pt x="276" y="221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1"/>
                    <a:pt x="272" y="118"/>
                    <a:pt x="268" y="118"/>
                  </a:cubicBezTo>
                  <a:cubicBezTo>
                    <a:pt x="264" y="118"/>
                    <a:pt x="260" y="121"/>
                    <a:pt x="260" y="125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58" y="224"/>
                    <a:pt x="256" y="225"/>
                    <a:pt x="252" y="225"/>
                  </a:cubicBezTo>
                  <a:cubicBezTo>
                    <a:pt x="247" y="225"/>
                    <a:pt x="243" y="221"/>
                    <a:pt x="243" y="216"/>
                  </a:cubicBezTo>
                  <a:cubicBezTo>
                    <a:pt x="243" y="115"/>
                    <a:pt x="243" y="115"/>
                    <a:pt x="243" y="115"/>
                  </a:cubicBezTo>
                  <a:cubicBezTo>
                    <a:pt x="243" y="56"/>
                    <a:pt x="243" y="56"/>
                    <a:pt x="243" y="56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61" y="50"/>
                    <a:pt x="261" y="50"/>
                    <a:pt x="261" y="50"/>
                  </a:cubicBezTo>
                  <a:cubicBezTo>
                    <a:pt x="263" y="52"/>
                    <a:pt x="265" y="53"/>
                    <a:pt x="268" y="53"/>
                  </a:cubicBezTo>
                  <a:cubicBezTo>
                    <a:pt x="270" y="53"/>
                    <a:pt x="273" y="52"/>
                    <a:pt x="274" y="50"/>
                  </a:cubicBezTo>
                  <a:cubicBezTo>
                    <a:pt x="288" y="29"/>
                    <a:pt x="288" y="29"/>
                    <a:pt x="288" y="29"/>
                  </a:cubicBezTo>
                  <a:cubicBezTo>
                    <a:pt x="308" y="29"/>
                    <a:pt x="308" y="29"/>
                    <a:pt x="308" y="29"/>
                  </a:cubicBezTo>
                  <a:cubicBezTo>
                    <a:pt x="314" y="29"/>
                    <a:pt x="318" y="33"/>
                    <a:pt x="318" y="39"/>
                  </a:cubicBezTo>
                  <a:lnTo>
                    <a:pt x="31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354">
              <a:extLst>
                <a:ext uri="{FF2B5EF4-FFF2-40B4-BE49-F238E27FC236}">
                  <a16:creationId xmlns:a16="http://schemas.microsoft.com/office/drawing/2014/main" xmlns="" id="{09C0909D-37EC-4401-AB05-AE0524F55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850" y="5353050"/>
              <a:ext cx="180975" cy="180975"/>
            </a:xfrm>
            <a:custGeom>
              <a:avLst/>
              <a:gdLst>
                <a:gd name="T0" fmla="*/ 30 w 60"/>
                <a:gd name="T1" fmla="*/ 60 h 60"/>
                <a:gd name="T2" fmla="*/ 60 w 60"/>
                <a:gd name="T3" fmla="*/ 30 h 60"/>
                <a:gd name="T4" fmla="*/ 30 w 60"/>
                <a:gd name="T5" fmla="*/ 0 h 60"/>
                <a:gd name="T6" fmla="*/ 0 w 60"/>
                <a:gd name="T7" fmla="*/ 30 h 60"/>
                <a:gd name="T8" fmla="*/ 30 w 60"/>
                <a:gd name="T9" fmla="*/ 60 h 60"/>
                <a:gd name="T10" fmla="*/ 30 w 60"/>
                <a:gd name="T11" fmla="*/ 16 h 60"/>
                <a:gd name="T12" fmla="*/ 44 w 60"/>
                <a:gd name="T13" fmla="*/ 30 h 60"/>
                <a:gd name="T14" fmla="*/ 30 w 60"/>
                <a:gd name="T15" fmla="*/ 45 h 60"/>
                <a:gd name="T16" fmla="*/ 15 w 60"/>
                <a:gd name="T17" fmla="*/ 30 h 60"/>
                <a:gd name="T18" fmla="*/ 30 w 60"/>
                <a:gd name="T1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46" y="60"/>
                    <a:pt x="60" y="47"/>
                    <a:pt x="60" y="30"/>
                  </a:cubicBezTo>
                  <a:cubicBezTo>
                    <a:pt x="60" y="14"/>
                    <a:pt x="46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lose/>
                  <a:moveTo>
                    <a:pt x="30" y="16"/>
                  </a:moveTo>
                  <a:cubicBezTo>
                    <a:pt x="38" y="16"/>
                    <a:pt x="44" y="22"/>
                    <a:pt x="44" y="30"/>
                  </a:cubicBezTo>
                  <a:cubicBezTo>
                    <a:pt x="44" y="38"/>
                    <a:pt x="38" y="45"/>
                    <a:pt x="30" y="45"/>
                  </a:cubicBezTo>
                  <a:cubicBezTo>
                    <a:pt x="22" y="45"/>
                    <a:pt x="15" y="38"/>
                    <a:pt x="15" y="30"/>
                  </a:cubicBezTo>
                  <a:cubicBezTo>
                    <a:pt x="15" y="22"/>
                    <a:pt x="22" y="16"/>
                    <a:pt x="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xmlns="" id="{0C738C5D-116D-4B7A-8CB3-29F5E61B5F96}"/>
              </a:ext>
            </a:extLst>
          </p:cNvPr>
          <p:cNvGrpSpPr/>
          <p:nvPr/>
        </p:nvGrpSpPr>
        <p:grpSpPr>
          <a:xfrm>
            <a:off x="7119038" y="2729053"/>
            <a:ext cx="421038" cy="373598"/>
            <a:chOff x="10263188" y="1377950"/>
            <a:chExt cx="901700" cy="800100"/>
          </a:xfrm>
          <a:solidFill>
            <a:schemeClr val="bg1"/>
          </a:solidFill>
        </p:grpSpPr>
        <p:sp>
          <p:nvSpPr>
            <p:cNvPr id="78" name="Freeform 176">
              <a:extLst>
                <a:ext uri="{FF2B5EF4-FFF2-40B4-BE49-F238E27FC236}">
                  <a16:creationId xmlns:a16="http://schemas.microsoft.com/office/drawing/2014/main" xmlns="" id="{77645D7A-5A84-42C2-BB50-8DF2B1103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4826" y="1517650"/>
              <a:ext cx="201613" cy="201613"/>
            </a:xfrm>
            <a:custGeom>
              <a:avLst/>
              <a:gdLst>
                <a:gd name="T0" fmla="*/ 38 w 76"/>
                <a:gd name="T1" fmla="*/ 76 h 76"/>
                <a:gd name="T2" fmla="*/ 76 w 76"/>
                <a:gd name="T3" fmla="*/ 38 h 76"/>
                <a:gd name="T4" fmla="*/ 38 w 76"/>
                <a:gd name="T5" fmla="*/ 0 h 76"/>
                <a:gd name="T6" fmla="*/ 0 w 76"/>
                <a:gd name="T7" fmla="*/ 38 h 76"/>
                <a:gd name="T8" fmla="*/ 38 w 76"/>
                <a:gd name="T9" fmla="*/ 76 h 76"/>
                <a:gd name="T10" fmla="*/ 38 w 76"/>
                <a:gd name="T11" fmla="*/ 16 h 76"/>
                <a:gd name="T12" fmla="*/ 60 w 76"/>
                <a:gd name="T13" fmla="*/ 38 h 76"/>
                <a:gd name="T14" fmla="*/ 38 w 76"/>
                <a:gd name="T15" fmla="*/ 60 h 76"/>
                <a:gd name="T16" fmla="*/ 16 w 76"/>
                <a:gd name="T17" fmla="*/ 38 h 76"/>
                <a:gd name="T18" fmla="*/ 38 w 76"/>
                <a:gd name="T19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lose/>
                  <a:moveTo>
                    <a:pt x="38" y="16"/>
                  </a:moveTo>
                  <a:cubicBezTo>
                    <a:pt x="50" y="16"/>
                    <a:pt x="60" y="26"/>
                    <a:pt x="60" y="38"/>
                  </a:cubicBezTo>
                  <a:cubicBezTo>
                    <a:pt x="60" y="50"/>
                    <a:pt x="50" y="60"/>
                    <a:pt x="38" y="60"/>
                  </a:cubicBezTo>
                  <a:cubicBezTo>
                    <a:pt x="26" y="60"/>
                    <a:pt x="16" y="50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Freeform 177">
              <a:extLst>
                <a:ext uri="{FF2B5EF4-FFF2-40B4-BE49-F238E27FC236}">
                  <a16:creationId xmlns:a16="http://schemas.microsoft.com/office/drawing/2014/main" xmlns="" id="{500FAB0F-492A-4799-8D14-432929819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138" y="1377950"/>
              <a:ext cx="204788" cy="201613"/>
            </a:xfrm>
            <a:custGeom>
              <a:avLst/>
              <a:gdLst>
                <a:gd name="T0" fmla="*/ 38 w 77"/>
                <a:gd name="T1" fmla="*/ 76 h 76"/>
                <a:gd name="T2" fmla="*/ 77 w 77"/>
                <a:gd name="T3" fmla="*/ 38 h 76"/>
                <a:gd name="T4" fmla="*/ 38 w 77"/>
                <a:gd name="T5" fmla="*/ 0 h 76"/>
                <a:gd name="T6" fmla="*/ 0 w 77"/>
                <a:gd name="T7" fmla="*/ 38 h 76"/>
                <a:gd name="T8" fmla="*/ 38 w 77"/>
                <a:gd name="T9" fmla="*/ 76 h 76"/>
                <a:gd name="T10" fmla="*/ 38 w 77"/>
                <a:gd name="T11" fmla="*/ 16 h 76"/>
                <a:gd name="T12" fmla="*/ 61 w 77"/>
                <a:gd name="T13" fmla="*/ 38 h 76"/>
                <a:gd name="T14" fmla="*/ 38 w 77"/>
                <a:gd name="T15" fmla="*/ 60 h 76"/>
                <a:gd name="T16" fmla="*/ 16 w 77"/>
                <a:gd name="T17" fmla="*/ 38 h 76"/>
                <a:gd name="T18" fmla="*/ 38 w 77"/>
                <a:gd name="T19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38" y="76"/>
                  </a:moveTo>
                  <a:cubicBezTo>
                    <a:pt x="59" y="76"/>
                    <a:pt x="77" y="59"/>
                    <a:pt x="77" y="38"/>
                  </a:cubicBezTo>
                  <a:cubicBezTo>
                    <a:pt x="77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lose/>
                  <a:moveTo>
                    <a:pt x="38" y="16"/>
                  </a:moveTo>
                  <a:cubicBezTo>
                    <a:pt x="51" y="16"/>
                    <a:pt x="61" y="26"/>
                    <a:pt x="61" y="38"/>
                  </a:cubicBezTo>
                  <a:cubicBezTo>
                    <a:pt x="61" y="51"/>
                    <a:pt x="51" y="60"/>
                    <a:pt x="38" y="60"/>
                  </a:cubicBezTo>
                  <a:cubicBezTo>
                    <a:pt x="26" y="60"/>
                    <a:pt x="16" y="51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178">
              <a:extLst>
                <a:ext uri="{FF2B5EF4-FFF2-40B4-BE49-F238E27FC236}">
                  <a16:creationId xmlns:a16="http://schemas.microsoft.com/office/drawing/2014/main" xmlns="" id="{69D84973-32B8-4757-BC26-1B7DFC9500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138" y="1658937"/>
              <a:ext cx="204788" cy="201613"/>
            </a:xfrm>
            <a:custGeom>
              <a:avLst/>
              <a:gdLst>
                <a:gd name="T0" fmla="*/ 38 w 77"/>
                <a:gd name="T1" fmla="*/ 76 h 76"/>
                <a:gd name="T2" fmla="*/ 77 w 77"/>
                <a:gd name="T3" fmla="*/ 38 h 76"/>
                <a:gd name="T4" fmla="*/ 38 w 77"/>
                <a:gd name="T5" fmla="*/ 0 h 76"/>
                <a:gd name="T6" fmla="*/ 0 w 77"/>
                <a:gd name="T7" fmla="*/ 38 h 76"/>
                <a:gd name="T8" fmla="*/ 38 w 77"/>
                <a:gd name="T9" fmla="*/ 76 h 76"/>
                <a:gd name="T10" fmla="*/ 38 w 77"/>
                <a:gd name="T11" fmla="*/ 16 h 76"/>
                <a:gd name="T12" fmla="*/ 61 w 77"/>
                <a:gd name="T13" fmla="*/ 38 h 76"/>
                <a:gd name="T14" fmla="*/ 38 w 77"/>
                <a:gd name="T15" fmla="*/ 60 h 76"/>
                <a:gd name="T16" fmla="*/ 16 w 77"/>
                <a:gd name="T17" fmla="*/ 38 h 76"/>
                <a:gd name="T18" fmla="*/ 38 w 77"/>
                <a:gd name="T19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38" y="76"/>
                  </a:moveTo>
                  <a:cubicBezTo>
                    <a:pt x="59" y="76"/>
                    <a:pt x="77" y="59"/>
                    <a:pt x="77" y="38"/>
                  </a:cubicBezTo>
                  <a:cubicBezTo>
                    <a:pt x="77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lose/>
                  <a:moveTo>
                    <a:pt x="38" y="16"/>
                  </a:moveTo>
                  <a:cubicBezTo>
                    <a:pt x="51" y="16"/>
                    <a:pt x="61" y="26"/>
                    <a:pt x="61" y="38"/>
                  </a:cubicBezTo>
                  <a:cubicBezTo>
                    <a:pt x="61" y="50"/>
                    <a:pt x="51" y="60"/>
                    <a:pt x="38" y="60"/>
                  </a:cubicBezTo>
                  <a:cubicBezTo>
                    <a:pt x="26" y="60"/>
                    <a:pt x="16" y="50"/>
                    <a:pt x="16" y="38"/>
                  </a:cubicBezTo>
                  <a:cubicBezTo>
                    <a:pt x="16" y="26"/>
                    <a:pt x="26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179">
              <a:extLst>
                <a:ext uri="{FF2B5EF4-FFF2-40B4-BE49-F238E27FC236}">
                  <a16:creationId xmlns:a16="http://schemas.microsoft.com/office/drawing/2014/main" xmlns="" id="{F5CB1F05-C1EF-4027-B87D-17C0B5AA6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833562"/>
              <a:ext cx="647700" cy="334963"/>
            </a:xfrm>
            <a:custGeom>
              <a:avLst/>
              <a:gdLst>
                <a:gd name="T0" fmla="*/ 237 w 245"/>
                <a:gd name="T1" fmla="*/ 38 h 126"/>
                <a:gd name="T2" fmla="*/ 217 w 245"/>
                <a:gd name="T3" fmla="*/ 33 h 126"/>
                <a:gd name="T4" fmla="*/ 146 w 245"/>
                <a:gd name="T5" fmla="*/ 42 h 126"/>
                <a:gd name="T6" fmla="*/ 142 w 245"/>
                <a:gd name="T7" fmla="*/ 43 h 126"/>
                <a:gd name="T8" fmla="*/ 143 w 245"/>
                <a:gd name="T9" fmla="*/ 33 h 126"/>
                <a:gd name="T10" fmla="*/ 125 w 245"/>
                <a:gd name="T11" fmla="*/ 16 h 126"/>
                <a:gd name="T12" fmla="*/ 50 w 245"/>
                <a:gd name="T13" fmla="*/ 0 h 126"/>
                <a:gd name="T14" fmla="*/ 36 w 245"/>
                <a:gd name="T15" fmla="*/ 1 h 126"/>
                <a:gd name="T16" fmla="*/ 6 w 245"/>
                <a:gd name="T17" fmla="*/ 9 h 126"/>
                <a:gd name="T18" fmla="*/ 2 w 245"/>
                <a:gd name="T19" fmla="*/ 13 h 126"/>
                <a:gd name="T20" fmla="*/ 1 w 245"/>
                <a:gd name="T21" fmla="*/ 19 h 126"/>
                <a:gd name="T22" fmla="*/ 12 w 245"/>
                <a:gd name="T23" fmla="*/ 24 h 126"/>
                <a:gd name="T24" fmla="*/ 38 w 245"/>
                <a:gd name="T25" fmla="*/ 17 h 126"/>
                <a:gd name="T26" fmla="*/ 50 w 245"/>
                <a:gd name="T27" fmla="*/ 16 h 126"/>
                <a:gd name="T28" fmla="*/ 119 w 245"/>
                <a:gd name="T29" fmla="*/ 30 h 126"/>
                <a:gd name="T30" fmla="*/ 127 w 245"/>
                <a:gd name="T31" fmla="*/ 36 h 126"/>
                <a:gd name="T32" fmla="*/ 118 w 245"/>
                <a:gd name="T33" fmla="*/ 46 h 126"/>
                <a:gd name="T34" fmla="*/ 86 w 245"/>
                <a:gd name="T35" fmla="*/ 53 h 126"/>
                <a:gd name="T36" fmla="*/ 68 w 245"/>
                <a:gd name="T37" fmla="*/ 52 h 126"/>
                <a:gd name="T38" fmla="*/ 59 w 245"/>
                <a:gd name="T39" fmla="*/ 58 h 126"/>
                <a:gd name="T40" fmla="*/ 66 w 245"/>
                <a:gd name="T41" fmla="*/ 68 h 126"/>
                <a:gd name="T42" fmla="*/ 85 w 245"/>
                <a:gd name="T43" fmla="*/ 69 h 126"/>
                <a:gd name="T44" fmla="*/ 123 w 245"/>
                <a:gd name="T45" fmla="*/ 61 h 126"/>
                <a:gd name="T46" fmla="*/ 149 w 245"/>
                <a:gd name="T47" fmla="*/ 58 h 126"/>
                <a:gd name="T48" fmla="*/ 218 w 245"/>
                <a:gd name="T49" fmla="*/ 49 h 126"/>
                <a:gd name="T50" fmla="*/ 226 w 245"/>
                <a:gd name="T51" fmla="*/ 50 h 126"/>
                <a:gd name="T52" fmla="*/ 227 w 245"/>
                <a:gd name="T53" fmla="*/ 56 h 126"/>
                <a:gd name="T54" fmla="*/ 80 w 245"/>
                <a:gd name="T55" fmla="*/ 110 h 126"/>
                <a:gd name="T56" fmla="*/ 73 w 245"/>
                <a:gd name="T57" fmla="*/ 110 h 126"/>
                <a:gd name="T58" fmla="*/ 9 w 245"/>
                <a:gd name="T59" fmla="*/ 105 h 126"/>
                <a:gd name="T60" fmla="*/ 0 w 245"/>
                <a:gd name="T61" fmla="*/ 112 h 126"/>
                <a:gd name="T62" fmla="*/ 2 w 245"/>
                <a:gd name="T63" fmla="*/ 118 h 126"/>
                <a:gd name="T64" fmla="*/ 7 w 245"/>
                <a:gd name="T65" fmla="*/ 121 h 126"/>
                <a:gd name="T66" fmla="*/ 73 w 245"/>
                <a:gd name="T67" fmla="*/ 126 h 126"/>
                <a:gd name="T68" fmla="*/ 81 w 245"/>
                <a:gd name="T69" fmla="*/ 126 h 126"/>
                <a:gd name="T70" fmla="*/ 242 w 245"/>
                <a:gd name="T71" fmla="*/ 62 h 126"/>
                <a:gd name="T72" fmla="*/ 237 w 245"/>
                <a:gd name="T73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" h="126">
                  <a:moveTo>
                    <a:pt x="237" y="38"/>
                  </a:moveTo>
                  <a:cubicBezTo>
                    <a:pt x="234" y="35"/>
                    <a:pt x="227" y="33"/>
                    <a:pt x="217" y="33"/>
                  </a:cubicBezTo>
                  <a:cubicBezTo>
                    <a:pt x="202" y="33"/>
                    <a:pt x="179" y="36"/>
                    <a:pt x="146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3" y="40"/>
                    <a:pt x="143" y="36"/>
                    <a:pt x="143" y="33"/>
                  </a:cubicBezTo>
                  <a:cubicBezTo>
                    <a:pt x="142" y="26"/>
                    <a:pt x="136" y="20"/>
                    <a:pt x="125" y="16"/>
                  </a:cubicBezTo>
                  <a:cubicBezTo>
                    <a:pt x="108" y="8"/>
                    <a:pt x="78" y="0"/>
                    <a:pt x="50" y="0"/>
                  </a:cubicBezTo>
                  <a:cubicBezTo>
                    <a:pt x="45" y="0"/>
                    <a:pt x="40" y="0"/>
                    <a:pt x="36" y="1"/>
                  </a:cubicBezTo>
                  <a:cubicBezTo>
                    <a:pt x="28" y="2"/>
                    <a:pt x="19" y="4"/>
                    <a:pt x="6" y="9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1" y="15"/>
                    <a:pt x="1" y="17"/>
                    <a:pt x="1" y="19"/>
                  </a:cubicBezTo>
                  <a:cubicBezTo>
                    <a:pt x="3" y="23"/>
                    <a:pt x="8" y="25"/>
                    <a:pt x="12" y="24"/>
                  </a:cubicBezTo>
                  <a:cubicBezTo>
                    <a:pt x="19" y="21"/>
                    <a:pt x="30" y="18"/>
                    <a:pt x="38" y="17"/>
                  </a:cubicBezTo>
                  <a:cubicBezTo>
                    <a:pt x="41" y="16"/>
                    <a:pt x="46" y="16"/>
                    <a:pt x="50" y="16"/>
                  </a:cubicBezTo>
                  <a:cubicBezTo>
                    <a:pt x="74" y="16"/>
                    <a:pt x="102" y="23"/>
                    <a:pt x="119" y="30"/>
                  </a:cubicBezTo>
                  <a:cubicBezTo>
                    <a:pt x="126" y="33"/>
                    <a:pt x="127" y="36"/>
                    <a:pt x="127" y="36"/>
                  </a:cubicBezTo>
                  <a:cubicBezTo>
                    <a:pt x="127" y="36"/>
                    <a:pt x="126" y="40"/>
                    <a:pt x="118" y="46"/>
                  </a:cubicBezTo>
                  <a:cubicBezTo>
                    <a:pt x="109" y="52"/>
                    <a:pt x="95" y="53"/>
                    <a:pt x="86" y="53"/>
                  </a:cubicBezTo>
                  <a:cubicBezTo>
                    <a:pt x="76" y="53"/>
                    <a:pt x="68" y="52"/>
                    <a:pt x="68" y="52"/>
                  </a:cubicBezTo>
                  <a:cubicBezTo>
                    <a:pt x="64" y="51"/>
                    <a:pt x="60" y="54"/>
                    <a:pt x="59" y="58"/>
                  </a:cubicBezTo>
                  <a:cubicBezTo>
                    <a:pt x="58" y="63"/>
                    <a:pt x="61" y="67"/>
                    <a:pt x="66" y="68"/>
                  </a:cubicBezTo>
                  <a:cubicBezTo>
                    <a:pt x="66" y="68"/>
                    <a:pt x="75" y="69"/>
                    <a:pt x="85" y="69"/>
                  </a:cubicBezTo>
                  <a:cubicBezTo>
                    <a:pt x="96" y="69"/>
                    <a:pt x="111" y="68"/>
                    <a:pt x="123" y="61"/>
                  </a:cubicBezTo>
                  <a:cubicBezTo>
                    <a:pt x="127" y="61"/>
                    <a:pt x="135" y="60"/>
                    <a:pt x="149" y="58"/>
                  </a:cubicBezTo>
                  <a:cubicBezTo>
                    <a:pt x="166" y="55"/>
                    <a:pt x="201" y="49"/>
                    <a:pt x="218" y="49"/>
                  </a:cubicBezTo>
                  <a:cubicBezTo>
                    <a:pt x="223" y="49"/>
                    <a:pt x="225" y="49"/>
                    <a:pt x="226" y="50"/>
                  </a:cubicBezTo>
                  <a:cubicBezTo>
                    <a:pt x="228" y="53"/>
                    <a:pt x="228" y="55"/>
                    <a:pt x="227" y="56"/>
                  </a:cubicBezTo>
                  <a:cubicBezTo>
                    <a:pt x="220" y="76"/>
                    <a:pt x="144" y="104"/>
                    <a:pt x="80" y="110"/>
                  </a:cubicBezTo>
                  <a:cubicBezTo>
                    <a:pt x="78" y="110"/>
                    <a:pt x="76" y="110"/>
                    <a:pt x="73" y="110"/>
                  </a:cubicBezTo>
                  <a:cubicBezTo>
                    <a:pt x="59" y="110"/>
                    <a:pt x="33" y="109"/>
                    <a:pt x="9" y="105"/>
                  </a:cubicBezTo>
                  <a:cubicBezTo>
                    <a:pt x="5" y="105"/>
                    <a:pt x="1" y="108"/>
                    <a:pt x="0" y="112"/>
                  </a:cubicBezTo>
                  <a:cubicBezTo>
                    <a:pt x="0" y="114"/>
                    <a:pt x="0" y="117"/>
                    <a:pt x="2" y="118"/>
                  </a:cubicBezTo>
                  <a:cubicBezTo>
                    <a:pt x="3" y="120"/>
                    <a:pt x="5" y="121"/>
                    <a:pt x="7" y="121"/>
                  </a:cubicBezTo>
                  <a:cubicBezTo>
                    <a:pt x="33" y="125"/>
                    <a:pt x="59" y="126"/>
                    <a:pt x="73" y="126"/>
                  </a:cubicBezTo>
                  <a:cubicBezTo>
                    <a:pt x="76" y="126"/>
                    <a:pt x="79" y="126"/>
                    <a:pt x="81" y="126"/>
                  </a:cubicBezTo>
                  <a:cubicBezTo>
                    <a:pt x="140" y="120"/>
                    <a:pt x="230" y="93"/>
                    <a:pt x="242" y="62"/>
                  </a:cubicBezTo>
                  <a:cubicBezTo>
                    <a:pt x="244" y="56"/>
                    <a:pt x="245" y="47"/>
                    <a:pt x="23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180">
              <a:extLst>
                <a:ext uri="{FF2B5EF4-FFF2-40B4-BE49-F238E27FC236}">
                  <a16:creationId xmlns:a16="http://schemas.microsoft.com/office/drawing/2014/main" xmlns="" id="{4F1CD9C5-C069-496E-BABF-A0A0DFD1D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3188" y="1836737"/>
              <a:ext cx="230188" cy="341313"/>
            </a:xfrm>
            <a:custGeom>
              <a:avLst/>
              <a:gdLst>
                <a:gd name="T0" fmla="*/ 69 w 87"/>
                <a:gd name="T1" fmla="*/ 0 h 129"/>
                <a:gd name="T2" fmla="*/ 13 w 87"/>
                <a:gd name="T3" fmla="*/ 1 h 129"/>
                <a:gd name="T4" fmla="*/ 4 w 87"/>
                <a:gd name="T5" fmla="*/ 6 h 129"/>
                <a:gd name="T6" fmla="*/ 1 w 87"/>
                <a:gd name="T7" fmla="*/ 16 h 129"/>
                <a:gd name="T8" fmla="*/ 4 w 87"/>
                <a:gd name="T9" fmla="*/ 109 h 129"/>
                <a:gd name="T10" fmla="*/ 8 w 87"/>
                <a:gd name="T11" fmla="*/ 119 h 129"/>
                <a:gd name="T12" fmla="*/ 17 w 87"/>
                <a:gd name="T13" fmla="*/ 124 h 129"/>
                <a:gd name="T14" fmla="*/ 66 w 87"/>
                <a:gd name="T15" fmla="*/ 129 h 129"/>
                <a:gd name="T16" fmla="*/ 67 w 87"/>
                <a:gd name="T17" fmla="*/ 129 h 129"/>
                <a:gd name="T18" fmla="*/ 68 w 87"/>
                <a:gd name="T19" fmla="*/ 129 h 129"/>
                <a:gd name="T20" fmla="*/ 82 w 87"/>
                <a:gd name="T21" fmla="*/ 116 h 129"/>
                <a:gd name="T22" fmla="*/ 83 w 87"/>
                <a:gd name="T23" fmla="*/ 13 h 129"/>
                <a:gd name="T24" fmla="*/ 69 w 87"/>
                <a:gd name="T25" fmla="*/ 0 h 129"/>
                <a:gd name="T26" fmla="*/ 20 w 87"/>
                <a:gd name="T27" fmla="*/ 109 h 129"/>
                <a:gd name="T28" fmla="*/ 17 w 87"/>
                <a:gd name="T29" fmla="*/ 17 h 129"/>
                <a:gd name="T30" fmla="*/ 68 w 87"/>
                <a:gd name="T31" fmla="*/ 16 h 129"/>
                <a:gd name="T32" fmla="*/ 67 w 87"/>
                <a:gd name="T33" fmla="*/ 113 h 129"/>
                <a:gd name="T34" fmla="*/ 20 w 87"/>
                <a:gd name="T35" fmla="*/ 109 h 129"/>
                <a:gd name="T36" fmla="*/ 68 w 87"/>
                <a:gd name="T37" fmla="*/ 115 h 129"/>
                <a:gd name="T38" fmla="*/ 68 w 87"/>
                <a:gd name="T39" fmla="*/ 115 h 129"/>
                <a:gd name="T40" fmla="*/ 68 w 87"/>
                <a:gd name="T41" fmla="*/ 1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29">
                  <a:moveTo>
                    <a:pt x="69" y="0"/>
                  </a:moveTo>
                  <a:cubicBezTo>
                    <a:pt x="51" y="0"/>
                    <a:pt x="32" y="0"/>
                    <a:pt x="13" y="1"/>
                  </a:cubicBezTo>
                  <a:cubicBezTo>
                    <a:pt x="9" y="1"/>
                    <a:pt x="6" y="3"/>
                    <a:pt x="4" y="6"/>
                  </a:cubicBezTo>
                  <a:cubicBezTo>
                    <a:pt x="1" y="8"/>
                    <a:pt x="0" y="12"/>
                    <a:pt x="1" y="16"/>
                  </a:cubicBezTo>
                  <a:cubicBezTo>
                    <a:pt x="6" y="47"/>
                    <a:pt x="7" y="78"/>
                    <a:pt x="4" y="109"/>
                  </a:cubicBezTo>
                  <a:cubicBezTo>
                    <a:pt x="4" y="113"/>
                    <a:pt x="5" y="116"/>
                    <a:pt x="8" y="119"/>
                  </a:cubicBezTo>
                  <a:cubicBezTo>
                    <a:pt x="10" y="122"/>
                    <a:pt x="13" y="124"/>
                    <a:pt x="17" y="124"/>
                  </a:cubicBezTo>
                  <a:cubicBezTo>
                    <a:pt x="33" y="126"/>
                    <a:pt x="50" y="127"/>
                    <a:pt x="66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29"/>
                    <a:pt x="68" y="129"/>
                    <a:pt x="68" y="129"/>
                  </a:cubicBezTo>
                  <a:cubicBezTo>
                    <a:pt x="75" y="129"/>
                    <a:pt x="81" y="123"/>
                    <a:pt x="82" y="116"/>
                  </a:cubicBezTo>
                  <a:cubicBezTo>
                    <a:pt x="86" y="83"/>
                    <a:pt x="87" y="48"/>
                    <a:pt x="83" y="13"/>
                  </a:cubicBezTo>
                  <a:cubicBezTo>
                    <a:pt x="82" y="6"/>
                    <a:pt x="76" y="0"/>
                    <a:pt x="69" y="0"/>
                  </a:cubicBezTo>
                  <a:close/>
                  <a:moveTo>
                    <a:pt x="20" y="109"/>
                  </a:moveTo>
                  <a:cubicBezTo>
                    <a:pt x="23" y="78"/>
                    <a:pt x="22" y="47"/>
                    <a:pt x="17" y="17"/>
                  </a:cubicBezTo>
                  <a:cubicBezTo>
                    <a:pt x="34" y="16"/>
                    <a:pt x="51" y="16"/>
                    <a:pt x="68" y="16"/>
                  </a:cubicBezTo>
                  <a:cubicBezTo>
                    <a:pt x="71" y="49"/>
                    <a:pt x="70" y="82"/>
                    <a:pt x="67" y="113"/>
                  </a:cubicBezTo>
                  <a:cubicBezTo>
                    <a:pt x="51" y="111"/>
                    <a:pt x="36" y="110"/>
                    <a:pt x="20" y="109"/>
                  </a:cubicBezTo>
                  <a:close/>
                  <a:moveTo>
                    <a:pt x="68" y="115"/>
                  </a:move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29DE7D9F-9740-4E7B-AE4D-3A88D4FAAF3E}"/>
              </a:ext>
            </a:extLst>
          </p:cNvPr>
          <p:cNvGrpSpPr/>
          <p:nvPr/>
        </p:nvGrpSpPr>
        <p:grpSpPr>
          <a:xfrm>
            <a:off x="1815336" y="2784515"/>
            <a:ext cx="472278" cy="297740"/>
            <a:chOff x="13204826" y="4471988"/>
            <a:chExt cx="1022350" cy="644525"/>
          </a:xfrm>
          <a:solidFill>
            <a:schemeClr val="bg1"/>
          </a:solidFill>
        </p:grpSpPr>
        <p:sp>
          <p:nvSpPr>
            <p:cNvPr id="84" name="Freeform 152">
              <a:extLst>
                <a:ext uri="{FF2B5EF4-FFF2-40B4-BE49-F238E27FC236}">
                  <a16:creationId xmlns:a16="http://schemas.microsoft.com/office/drawing/2014/main" xmlns="" id="{B4A11606-EE05-409E-A916-DBE92CE70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8813" y="4621213"/>
              <a:ext cx="868363" cy="495300"/>
            </a:xfrm>
            <a:custGeom>
              <a:avLst/>
              <a:gdLst>
                <a:gd name="T0" fmla="*/ 309 w 328"/>
                <a:gd name="T1" fmla="*/ 0 h 187"/>
                <a:gd name="T2" fmla="*/ 294 w 328"/>
                <a:gd name="T3" fmla="*/ 0 h 187"/>
                <a:gd name="T4" fmla="*/ 292 w 328"/>
                <a:gd name="T5" fmla="*/ 2 h 187"/>
                <a:gd name="T6" fmla="*/ 292 w 328"/>
                <a:gd name="T7" fmla="*/ 14 h 187"/>
                <a:gd name="T8" fmla="*/ 294 w 328"/>
                <a:gd name="T9" fmla="*/ 16 h 187"/>
                <a:gd name="T10" fmla="*/ 309 w 328"/>
                <a:gd name="T11" fmla="*/ 16 h 187"/>
                <a:gd name="T12" fmla="*/ 312 w 328"/>
                <a:gd name="T13" fmla="*/ 19 h 187"/>
                <a:gd name="T14" fmla="*/ 312 w 328"/>
                <a:gd name="T15" fmla="*/ 168 h 187"/>
                <a:gd name="T16" fmla="*/ 309 w 328"/>
                <a:gd name="T17" fmla="*/ 171 h 187"/>
                <a:gd name="T18" fmla="*/ 19 w 328"/>
                <a:gd name="T19" fmla="*/ 171 h 187"/>
                <a:gd name="T20" fmla="*/ 16 w 328"/>
                <a:gd name="T21" fmla="*/ 168 h 187"/>
                <a:gd name="T22" fmla="*/ 16 w 328"/>
                <a:gd name="T23" fmla="*/ 154 h 187"/>
                <a:gd name="T24" fmla="*/ 14 w 328"/>
                <a:gd name="T25" fmla="*/ 152 h 187"/>
                <a:gd name="T26" fmla="*/ 2 w 328"/>
                <a:gd name="T27" fmla="*/ 152 h 187"/>
                <a:gd name="T28" fmla="*/ 0 w 328"/>
                <a:gd name="T29" fmla="*/ 154 h 187"/>
                <a:gd name="T30" fmla="*/ 0 w 328"/>
                <a:gd name="T31" fmla="*/ 168 h 187"/>
                <a:gd name="T32" fmla="*/ 19 w 328"/>
                <a:gd name="T33" fmla="*/ 187 h 187"/>
                <a:gd name="T34" fmla="*/ 309 w 328"/>
                <a:gd name="T35" fmla="*/ 187 h 187"/>
                <a:gd name="T36" fmla="*/ 328 w 328"/>
                <a:gd name="T37" fmla="*/ 168 h 187"/>
                <a:gd name="T38" fmla="*/ 328 w 328"/>
                <a:gd name="T39" fmla="*/ 19 h 187"/>
                <a:gd name="T40" fmla="*/ 309 w 328"/>
                <a:gd name="T4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8" h="187">
                  <a:moveTo>
                    <a:pt x="309" y="0"/>
                  </a:moveTo>
                  <a:cubicBezTo>
                    <a:pt x="294" y="0"/>
                    <a:pt x="294" y="0"/>
                    <a:pt x="294" y="0"/>
                  </a:cubicBezTo>
                  <a:cubicBezTo>
                    <a:pt x="293" y="0"/>
                    <a:pt x="292" y="1"/>
                    <a:pt x="292" y="2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5"/>
                    <a:pt x="293" y="16"/>
                    <a:pt x="294" y="16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0" y="16"/>
                    <a:pt x="312" y="17"/>
                    <a:pt x="312" y="19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9"/>
                    <a:pt x="310" y="171"/>
                    <a:pt x="309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7" y="171"/>
                    <a:pt x="16" y="169"/>
                    <a:pt x="16" y="168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6" y="153"/>
                    <a:pt x="15" y="152"/>
                    <a:pt x="14" y="152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8"/>
                    <a:pt x="8" y="187"/>
                    <a:pt x="1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19" y="187"/>
                    <a:pt x="328" y="178"/>
                    <a:pt x="328" y="168"/>
                  </a:cubicBezTo>
                  <a:cubicBezTo>
                    <a:pt x="328" y="19"/>
                    <a:pt x="328" y="19"/>
                    <a:pt x="328" y="19"/>
                  </a:cubicBezTo>
                  <a:cubicBezTo>
                    <a:pt x="328" y="9"/>
                    <a:pt x="319" y="0"/>
                    <a:pt x="3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153">
              <a:extLst>
                <a:ext uri="{FF2B5EF4-FFF2-40B4-BE49-F238E27FC236}">
                  <a16:creationId xmlns:a16="http://schemas.microsoft.com/office/drawing/2014/main" xmlns="" id="{51656BF9-3215-4F7B-BBA0-D6F45694C1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04826" y="4471988"/>
              <a:ext cx="868363" cy="496888"/>
            </a:xfrm>
            <a:custGeom>
              <a:avLst/>
              <a:gdLst>
                <a:gd name="T0" fmla="*/ 328 w 328"/>
                <a:gd name="T1" fmla="*/ 20 h 187"/>
                <a:gd name="T2" fmla="*/ 19 w 328"/>
                <a:gd name="T3" fmla="*/ 0 h 187"/>
                <a:gd name="T4" fmla="*/ 0 w 328"/>
                <a:gd name="T5" fmla="*/ 168 h 187"/>
                <a:gd name="T6" fmla="*/ 309 w 328"/>
                <a:gd name="T7" fmla="*/ 187 h 187"/>
                <a:gd name="T8" fmla="*/ 301 w 328"/>
                <a:gd name="T9" fmla="*/ 63 h 187"/>
                <a:gd name="T10" fmla="*/ 312 w 328"/>
                <a:gd name="T11" fmla="*/ 127 h 187"/>
                <a:gd name="T12" fmla="*/ 264 w 328"/>
                <a:gd name="T13" fmla="*/ 162 h 187"/>
                <a:gd name="T14" fmla="*/ 216 w 328"/>
                <a:gd name="T15" fmla="*/ 171 h 187"/>
                <a:gd name="T16" fmla="*/ 216 w 328"/>
                <a:gd name="T17" fmla="*/ 16 h 187"/>
                <a:gd name="T18" fmla="*/ 264 w 328"/>
                <a:gd name="T19" fmla="*/ 26 h 187"/>
                <a:gd name="T20" fmla="*/ 301 w 328"/>
                <a:gd name="T21" fmla="*/ 141 h 187"/>
                <a:gd name="T22" fmla="*/ 312 w 328"/>
                <a:gd name="T23" fmla="*/ 168 h 187"/>
                <a:gd name="T24" fmla="*/ 282 w 328"/>
                <a:gd name="T25" fmla="*/ 171 h 187"/>
                <a:gd name="T26" fmla="*/ 301 w 328"/>
                <a:gd name="T27" fmla="*/ 141 h 187"/>
                <a:gd name="T28" fmla="*/ 301 w 328"/>
                <a:gd name="T29" fmla="*/ 47 h 187"/>
                <a:gd name="T30" fmla="*/ 282 w 328"/>
                <a:gd name="T31" fmla="*/ 16 h 187"/>
                <a:gd name="T32" fmla="*/ 312 w 328"/>
                <a:gd name="T33" fmla="*/ 20 h 187"/>
                <a:gd name="T34" fmla="*/ 86 w 328"/>
                <a:gd name="T35" fmla="*/ 94 h 187"/>
                <a:gd name="T36" fmla="*/ 241 w 328"/>
                <a:gd name="T37" fmla="*/ 94 h 187"/>
                <a:gd name="T38" fmla="*/ 86 w 328"/>
                <a:gd name="T39" fmla="*/ 94 h 187"/>
                <a:gd name="T40" fmla="*/ 27 w 328"/>
                <a:gd name="T41" fmla="*/ 141 h 187"/>
                <a:gd name="T42" fmla="*/ 46 w 328"/>
                <a:gd name="T43" fmla="*/ 171 h 187"/>
                <a:gd name="T44" fmla="*/ 16 w 328"/>
                <a:gd name="T45" fmla="*/ 168 h 187"/>
                <a:gd name="T46" fmla="*/ 27 w 328"/>
                <a:gd name="T47" fmla="*/ 47 h 187"/>
                <a:gd name="T48" fmla="*/ 16 w 328"/>
                <a:gd name="T49" fmla="*/ 20 h 187"/>
                <a:gd name="T50" fmla="*/ 46 w 328"/>
                <a:gd name="T51" fmla="*/ 16 h 187"/>
                <a:gd name="T52" fmla="*/ 27 w 328"/>
                <a:gd name="T53" fmla="*/ 47 h 187"/>
                <a:gd name="T54" fmla="*/ 112 w 328"/>
                <a:gd name="T55" fmla="*/ 16 h 187"/>
                <a:gd name="T56" fmla="*/ 112 w 328"/>
                <a:gd name="T57" fmla="*/ 171 h 187"/>
                <a:gd name="T58" fmla="*/ 64 w 328"/>
                <a:gd name="T59" fmla="*/ 162 h 187"/>
                <a:gd name="T60" fmla="*/ 16 w 328"/>
                <a:gd name="T61" fmla="*/ 127 h 187"/>
                <a:gd name="T62" fmla="*/ 27 w 328"/>
                <a:gd name="T63" fmla="*/ 63 h 187"/>
                <a:gd name="T64" fmla="*/ 63 w 328"/>
                <a:gd name="T65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8" h="187">
                  <a:moveTo>
                    <a:pt x="328" y="168"/>
                  </a:moveTo>
                  <a:cubicBezTo>
                    <a:pt x="328" y="20"/>
                    <a:pt x="328" y="20"/>
                    <a:pt x="328" y="20"/>
                  </a:cubicBezTo>
                  <a:cubicBezTo>
                    <a:pt x="328" y="9"/>
                    <a:pt x="319" y="0"/>
                    <a:pt x="30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9"/>
                    <a:pt x="8" y="187"/>
                    <a:pt x="1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19" y="187"/>
                    <a:pt x="328" y="179"/>
                    <a:pt x="328" y="168"/>
                  </a:cubicBezTo>
                  <a:close/>
                  <a:moveTo>
                    <a:pt x="301" y="63"/>
                  </a:moveTo>
                  <a:cubicBezTo>
                    <a:pt x="305" y="63"/>
                    <a:pt x="308" y="62"/>
                    <a:pt x="312" y="61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08" y="125"/>
                    <a:pt x="305" y="125"/>
                    <a:pt x="301" y="125"/>
                  </a:cubicBezTo>
                  <a:cubicBezTo>
                    <a:pt x="280" y="125"/>
                    <a:pt x="264" y="141"/>
                    <a:pt x="264" y="162"/>
                  </a:cubicBezTo>
                  <a:cubicBezTo>
                    <a:pt x="264" y="165"/>
                    <a:pt x="264" y="168"/>
                    <a:pt x="265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42" y="154"/>
                    <a:pt x="257" y="125"/>
                    <a:pt x="257" y="94"/>
                  </a:cubicBezTo>
                  <a:cubicBezTo>
                    <a:pt x="257" y="63"/>
                    <a:pt x="242" y="34"/>
                    <a:pt x="216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4" y="19"/>
                    <a:pt x="264" y="22"/>
                    <a:pt x="264" y="26"/>
                  </a:cubicBezTo>
                  <a:cubicBezTo>
                    <a:pt x="264" y="46"/>
                    <a:pt x="280" y="63"/>
                    <a:pt x="301" y="63"/>
                  </a:cubicBezTo>
                  <a:close/>
                  <a:moveTo>
                    <a:pt x="301" y="141"/>
                  </a:moveTo>
                  <a:cubicBezTo>
                    <a:pt x="305" y="141"/>
                    <a:pt x="309" y="142"/>
                    <a:pt x="312" y="144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70"/>
                    <a:pt x="310" y="171"/>
                    <a:pt x="309" y="171"/>
                  </a:cubicBezTo>
                  <a:cubicBezTo>
                    <a:pt x="282" y="171"/>
                    <a:pt x="282" y="171"/>
                    <a:pt x="282" y="171"/>
                  </a:cubicBezTo>
                  <a:cubicBezTo>
                    <a:pt x="281" y="168"/>
                    <a:pt x="280" y="165"/>
                    <a:pt x="280" y="162"/>
                  </a:cubicBezTo>
                  <a:cubicBezTo>
                    <a:pt x="280" y="150"/>
                    <a:pt x="289" y="141"/>
                    <a:pt x="301" y="141"/>
                  </a:cubicBezTo>
                  <a:close/>
                  <a:moveTo>
                    <a:pt x="312" y="43"/>
                  </a:moveTo>
                  <a:cubicBezTo>
                    <a:pt x="308" y="45"/>
                    <a:pt x="305" y="47"/>
                    <a:pt x="301" y="47"/>
                  </a:cubicBezTo>
                  <a:cubicBezTo>
                    <a:pt x="289" y="47"/>
                    <a:pt x="280" y="37"/>
                    <a:pt x="280" y="26"/>
                  </a:cubicBezTo>
                  <a:cubicBezTo>
                    <a:pt x="280" y="22"/>
                    <a:pt x="281" y="19"/>
                    <a:pt x="282" y="16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0" y="16"/>
                    <a:pt x="312" y="18"/>
                    <a:pt x="312" y="20"/>
                  </a:cubicBezTo>
                  <a:lnTo>
                    <a:pt x="312" y="43"/>
                  </a:lnTo>
                  <a:close/>
                  <a:moveTo>
                    <a:pt x="86" y="94"/>
                  </a:moveTo>
                  <a:cubicBezTo>
                    <a:pt x="86" y="51"/>
                    <a:pt x="121" y="16"/>
                    <a:pt x="164" y="16"/>
                  </a:cubicBezTo>
                  <a:cubicBezTo>
                    <a:pt x="207" y="16"/>
                    <a:pt x="241" y="51"/>
                    <a:pt x="241" y="94"/>
                  </a:cubicBezTo>
                  <a:cubicBezTo>
                    <a:pt x="241" y="136"/>
                    <a:pt x="207" y="171"/>
                    <a:pt x="164" y="171"/>
                  </a:cubicBezTo>
                  <a:cubicBezTo>
                    <a:pt x="121" y="171"/>
                    <a:pt x="86" y="136"/>
                    <a:pt x="86" y="94"/>
                  </a:cubicBezTo>
                  <a:close/>
                  <a:moveTo>
                    <a:pt x="16" y="145"/>
                  </a:moveTo>
                  <a:cubicBezTo>
                    <a:pt x="19" y="142"/>
                    <a:pt x="23" y="141"/>
                    <a:pt x="27" y="141"/>
                  </a:cubicBezTo>
                  <a:cubicBezTo>
                    <a:pt x="39" y="141"/>
                    <a:pt x="48" y="150"/>
                    <a:pt x="48" y="162"/>
                  </a:cubicBezTo>
                  <a:cubicBezTo>
                    <a:pt x="48" y="165"/>
                    <a:pt x="48" y="168"/>
                    <a:pt x="46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7" y="171"/>
                    <a:pt x="16" y="170"/>
                    <a:pt x="16" y="168"/>
                  </a:cubicBezTo>
                  <a:lnTo>
                    <a:pt x="16" y="145"/>
                  </a:lnTo>
                  <a:close/>
                  <a:moveTo>
                    <a:pt x="27" y="47"/>
                  </a:moveTo>
                  <a:cubicBezTo>
                    <a:pt x="23" y="47"/>
                    <a:pt x="19" y="45"/>
                    <a:pt x="16" y="4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7" y="16"/>
                    <a:pt x="19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8" y="19"/>
                    <a:pt x="48" y="22"/>
                    <a:pt x="48" y="26"/>
                  </a:cubicBezTo>
                  <a:cubicBezTo>
                    <a:pt x="48" y="37"/>
                    <a:pt x="39" y="47"/>
                    <a:pt x="27" y="47"/>
                  </a:cubicBezTo>
                  <a:close/>
                  <a:moveTo>
                    <a:pt x="63" y="16"/>
                  </a:moveTo>
                  <a:cubicBezTo>
                    <a:pt x="112" y="16"/>
                    <a:pt x="112" y="16"/>
                    <a:pt x="112" y="16"/>
                  </a:cubicBezTo>
                  <a:cubicBezTo>
                    <a:pt x="86" y="34"/>
                    <a:pt x="70" y="63"/>
                    <a:pt x="70" y="94"/>
                  </a:cubicBezTo>
                  <a:cubicBezTo>
                    <a:pt x="70" y="125"/>
                    <a:pt x="86" y="154"/>
                    <a:pt x="112" y="171"/>
                  </a:cubicBezTo>
                  <a:cubicBezTo>
                    <a:pt x="63" y="171"/>
                    <a:pt x="63" y="171"/>
                    <a:pt x="63" y="171"/>
                  </a:cubicBezTo>
                  <a:cubicBezTo>
                    <a:pt x="64" y="168"/>
                    <a:pt x="64" y="165"/>
                    <a:pt x="64" y="162"/>
                  </a:cubicBezTo>
                  <a:cubicBezTo>
                    <a:pt x="64" y="141"/>
                    <a:pt x="48" y="125"/>
                    <a:pt x="27" y="125"/>
                  </a:cubicBezTo>
                  <a:cubicBezTo>
                    <a:pt x="23" y="125"/>
                    <a:pt x="20" y="126"/>
                    <a:pt x="16" y="127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9" y="62"/>
                    <a:pt x="23" y="63"/>
                    <a:pt x="27" y="63"/>
                  </a:cubicBezTo>
                  <a:cubicBezTo>
                    <a:pt x="48" y="63"/>
                    <a:pt x="64" y="46"/>
                    <a:pt x="64" y="26"/>
                  </a:cubicBezTo>
                  <a:cubicBezTo>
                    <a:pt x="64" y="22"/>
                    <a:pt x="64" y="19"/>
                    <a:pt x="6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154">
              <a:extLst>
                <a:ext uri="{FF2B5EF4-FFF2-40B4-BE49-F238E27FC236}">
                  <a16:creationId xmlns:a16="http://schemas.microsoft.com/office/drawing/2014/main" xmlns="" id="{32BE4AA3-A3C0-4810-921C-3D71FE05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7251" y="4554538"/>
              <a:ext cx="165100" cy="331788"/>
            </a:xfrm>
            <a:custGeom>
              <a:avLst/>
              <a:gdLst>
                <a:gd name="T0" fmla="*/ 30 w 62"/>
                <a:gd name="T1" fmla="*/ 96 h 125"/>
                <a:gd name="T2" fmla="*/ 13 w 62"/>
                <a:gd name="T3" fmla="*/ 90 h 125"/>
                <a:gd name="T4" fmla="*/ 2 w 62"/>
                <a:gd name="T5" fmla="*/ 90 h 125"/>
                <a:gd name="T6" fmla="*/ 0 w 62"/>
                <a:gd name="T7" fmla="*/ 96 h 125"/>
                <a:gd name="T8" fmla="*/ 2 w 62"/>
                <a:gd name="T9" fmla="*/ 101 h 125"/>
                <a:gd name="T10" fmla="*/ 23 w 62"/>
                <a:gd name="T11" fmla="*/ 111 h 125"/>
                <a:gd name="T12" fmla="*/ 23 w 62"/>
                <a:gd name="T13" fmla="*/ 123 h 125"/>
                <a:gd name="T14" fmla="*/ 25 w 62"/>
                <a:gd name="T15" fmla="*/ 125 h 125"/>
                <a:gd name="T16" fmla="*/ 37 w 62"/>
                <a:gd name="T17" fmla="*/ 125 h 125"/>
                <a:gd name="T18" fmla="*/ 39 w 62"/>
                <a:gd name="T19" fmla="*/ 123 h 125"/>
                <a:gd name="T20" fmla="*/ 39 w 62"/>
                <a:gd name="T21" fmla="*/ 111 h 125"/>
                <a:gd name="T22" fmla="*/ 62 w 62"/>
                <a:gd name="T23" fmla="*/ 83 h 125"/>
                <a:gd name="T24" fmla="*/ 55 w 62"/>
                <a:gd name="T25" fmla="*/ 64 h 125"/>
                <a:gd name="T26" fmla="*/ 37 w 62"/>
                <a:gd name="T27" fmla="*/ 56 h 125"/>
                <a:gd name="T28" fmla="*/ 27 w 62"/>
                <a:gd name="T29" fmla="*/ 54 h 125"/>
                <a:gd name="T30" fmla="*/ 18 w 62"/>
                <a:gd name="T31" fmla="*/ 50 h 125"/>
                <a:gd name="T32" fmla="*/ 16 w 62"/>
                <a:gd name="T33" fmla="*/ 43 h 125"/>
                <a:gd name="T34" fmla="*/ 32 w 62"/>
                <a:gd name="T35" fmla="*/ 30 h 125"/>
                <a:gd name="T36" fmla="*/ 46 w 62"/>
                <a:gd name="T37" fmla="*/ 33 h 125"/>
                <a:gd name="T38" fmla="*/ 57 w 62"/>
                <a:gd name="T39" fmla="*/ 31 h 125"/>
                <a:gd name="T40" fmla="*/ 58 w 62"/>
                <a:gd name="T41" fmla="*/ 25 h 125"/>
                <a:gd name="T42" fmla="*/ 55 w 62"/>
                <a:gd name="T43" fmla="*/ 20 h 125"/>
                <a:gd name="T44" fmla="*/ 39 w 62"/>
                <a:gd name="T45" fmla="*/ 14 h 125"/>
                <a:gd name="T46" fmla="*/ 39 w 62"/>
                <a:gd name="T47" fmla="*/ 2 h 125"/>
                <a:gd name="T48" fmla="*/ 37 w 62"/>
                <a:gd name="T49" fmla="*/ 0 h 125"/>
                <a:gd name="T50" fmla="*/ 25 w 62"/>
                <a:gd name="T51" fmla="*/ 0 h 125"/>
                <a:gd name="T52" fmla="*/ 23 w 62"/>
                <a:gd name="T53" fmla="*/ 2 h 125"/>
                <a:gd name="T54" fmla="*/ 23 w 62"/>
                <a:gd name="T55" fmla="*/ 15 h 125"/>
                <a:gd name="T56" fmla="*/ 0 w 62"/>
                <a:gd name="T57" fmla="*/ 43 h 125"/>
                <a:gd name="T58" fmla="*/ 7 w 62"/>
                <a:gd name="T59" fmla="*/ 62 h 125"/>
                <a:gd name="T60" fmla="*/ 25 w 62"/>
                <a:gd name="T61" fmla="*/ 70 h 125"/>
                <a:gd name="T62" fmla="*/ 35 w 62"/>
                <a:gd name="T63" fmla="*/ 71 h 125"/>
                <a:gd name="T64" fmla="*/ 43 w 62"/>
                <a:gd name="T65" fmla="*/ 75 h 125"/>
                <a:gd name="T66" fmla="*/ 44 w 62"/>
                <a:gd name="T67" fmla="*/ 75 h 125"/>
                <a:gd name="T68" fmla="*/ 46 w 62"/>
                <a:gd name="T69" fmla="*/ 83 h 125"/>
                <a:gd name="T70" fmla="*/ 30 w 62"/>
                <a:gd name="T71" fmla="*/ 9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125">
                  <a:moveTo>
                    <a:pt x="30" y="96"/>
                  </a:moveTo>
                  <a:cubicBezTo>
                    <a:pt x="22" y="96"/>
                    <a:pt x="17" y="94"/>
                    <a:pt x="13" y="90"/>
                  </a:cubicBezTo>
                  <a:cubicBezTo>
                    <a:pt x="10" y="87"/>
                    <a:pt x="5" y="87"/>
                    <a:pt x="2" y="90"/>
                  </a:cubicBezTo>
                  <a:cubicBezTo>
                    <a:pt x="1" y="91"/>
                    <a:pt x="0" y="94"/>
                    <a:pt x="0" y="96"/>
                  </a:cubicBezTo>
                  <a:cubicBezTo>
                    <a:pt x="0" y="98"/>
                    <a:pt x="1" y="100"/>
                    <a:pt x="2" y="101"/>
                  </a:cubicBezTo>
                  <a:cubicBezTo>
                    <a:pt x="8" y="107"/>
                    <a:pt x="14" y="110"/>
                    <a:pt x="23" y="111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3" y="124"/>
                    <a:pt x="24" y="125"/>
                    <a:pt x="25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5"/>
                    <a:pt x="39" y="124"/>
                    <a:pt x="39" y="123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53" y="108"/>
                    <a:pt x="62" y="97"/>
                    <a:pt x="62" y="83"/>
                  </a:cubicBezTo>
                  <a:cubicBezTo>
                    <a:pt x="62" y="75"/>
                    <a:pt x="59" y="68"/>
                    <a:pt x="55" y="64"/>
                  </a:cubicBezTo>
                  <a:cubicBezTo>
                    <a:pt x="51" y="59"/>
                    <a:pt x="45" y="57"/>
                    <a:pt x="37" y="56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3" y="54"/>
                    <a:pt x="20" y="52"/>
                    <a:pt x="18" y="50"/>
                  </a:cubicBezTo>
                  <a:cubicBezTo>
                    <a:pt x="17" y="49"/>
                    <a:pt x="16" y="46"/>
                    <a:pt x="16" y="43"/>
                  </a:cubicBezTo>
                  <a:cubicBezTo>
                    <a:pt x="16" y="35"/>
                    <a:pt x="22" y="30"/>
                    <a:pt x="32" y="30"/>
                  </a:cubicBezTo>
                  <a:cubicBezTo>
                    <a:pt x="38" y="30"/>
                    <a:pt x="42" y="31"/>
                    <a:pt x="46" y="33"/>
                  </a:cubicBezTo>
                  <a:cubicBezTo>
                    <a:pt x="49" y="36"/>
                    <a:pt x="54" y="35"/>
                    <a:pt x="57" y="31"/>
                  </a:cubicBezTo>
                  <a:cubicBezTo>
                    <a:pt x="58" y="30"/>
                    <a:pt x="58" y="28"/>
                    <a:pt x="58" y="25"/>
                  </a:cubicBezTo>
                  <a:cubicBezTo>
                    <a:pt x="58" y="23"/>
                    <a:pt x="57" y="21"/>
                    <a:pt x="55" y="20"/>
                  </a:cubicBezTo>
                  <a:cubicBezTo>
                    <a:pt x="50" y="17"/>
                    <a:pt x="45" y="15"/>
                    <a:pt x="39" y="14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1"/>
                    <a:pt x="38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9" y="18"/>
                    <a:pt x="0" y="29"/>
                    <a:pt x="0" y="43"/>
                  </a:cubicBezTo>
                  <a:cubicBezTo>
                    <a:pt x="0" y="51"/>
                    <a:pt x="2" y="57"/>
                    <a:pt x="7" y="62"/>
                  </a:cubicBezTo>
                  <a:cubicBezTo>
                    <a:pt x="11" y="66"/>
                    <a:pt x="17" y="69"/>
                    <a:pt x="25" y="7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9" y="72"/>
                    <a:pt x="42" y="73"/>
                    <a:pt x="43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5" y="77"/>
                    <a:pt x="46" y="79"/>
                    <a:pt x="46" y="83"/>
                  </a:cubicBezTo>
                  <a:cubicBezTo>
                    <a:pt x="46" y="91"/>
                    <a:pt x="40" y="96"/>
                    <a:pt x="3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0154250"/>
              </p:ext>
            </p:extLst>
          </p:nvPr>
        </p:nvGraphicFramePr>
        <p:xfrm>
          <a:off x="1111423" y="2471324"/>
          <a:ext cx="4517219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9817">
                  <a:extLst>
                    <a:ext uri="{9D8B030D-6E8A-4147-A177-3AD203B41FA5}">
                      <a16:colId xmlns:a16="http://schemas.microsoft.com/office/drawing/2014/main" xmlns="" val="1069581405"/>
                    </a:ext>
                  </a:extLst>
                </a:gridCol>
                <a:gridCol w="1512605">
                  <a:extLst>
                    <a:ext uri="{9D8B030D-6E8A-4147-A177-3AD203B41FA5}">
                      <a16:colId xmlns:a16="http://schemas.microsoft.com/office/drawing/2014/main" xmlns="" val="220746718"/>
                    </a:ext>
                  </a:extLst>
                </a:gridCol>
                <a:gridCol w="1734797">
                  <a:extLst>
                    <a:ext uri="{9D8B030D-6E8A-4147-A177-3AD203B41FA5}">
                      <a16:colId xmlns:a16="http://schemas.microsoft.com/office/drawing/2014/main" xmlns="" val="1462871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2022</a:t>
                      </a:r>
                      <a:r>
                        <a:rPr lang="ko-KR" altLang="en-US" sz="1400" dirty="0"/>
                        <a:t>년 현재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비고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05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대표이사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김 정수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경영총괄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520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등기임원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</a:t>
                      </a:r>
                      <a:r>
                        <a:rPr lang="ko-KR" altLang="en-US" sz="1400" dirty="0"/>
                        <a:t>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가족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70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상근임원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</a:t>
                      </a:r>
                      <a:r>
                        <a:rPr lang="ko-KR" altLang="en-US" sz="1400" dirty="0"/>
                        <a:t>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재무관리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66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공장장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</a:t>
                      </a:r>
                      <a:r>
                        <a:rPr lang="ko-KR" altLang="en-US" sz="1400" dirty="0"/>
                        <a:t>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생산 및 기술개발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755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직원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40</a:t>
                      </a:r>
                      <a:r>
                        <a:rPr lang="ko-KR" altLang="en-US" sz="1400" dirty="0"/>
                        <a:t>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관리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영업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생산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4613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합계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43</a:t>
                      </a:r>
                      <a:r>
                        <a:rPr lang="ko-KR" altLang="en-US" sz="1600" dirty="0"/>
                        <a:t>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233154"/>
                  </a:ext>
                </a:extLst>
              </a:tr>
            </a:tbl>
          </a:graphicData>
        </a:graphic>
      </p:graphicFrame>
      <p:sp>
        <p:nvSpPr>
          <p:cNvPr id="45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1458902" y="1036273"/>
            <a:ext cx="3533694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경영진 및 직원 현황 </a:t>
            </a:r>
            <a:endParaRPr sz="28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7627445"/>
              </p:ext>
            </p:extLst>
          </p:nvPr>
        </p:nvGraphicFramePr>
        <p:xfrm>
          <a:off x="6535140" y="2471324"/>
          <a:ext cx="5087038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519">
                  <a:extLst>
                    <a:ext uri="{9D8B030D-6E8A-4147-A177-3AD203B41FA5}">
                      <a16:colId xmlns:a16="http://schemas.microsoft.com/office/drawing/2014/main" xmlns="" val="1960037674"/>
                    </a:ext>
                  </a:extLst>
                </a:gridCol>
                <a:gridCol w="2543519">
                  <a:extLst>
                    <a:ext uri="{9D8B030D-6E8A-4147-A177-3AD203B41FA5}">
                      <a16:colId xmlns:a16="http://schemas.microsoft.com/office/drawing/2014/main" xmlns="" val="12972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8896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발행주식총수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91,000</a:t>
                      </a:r>
                      <a:r>
                        <a:rPr lang="ko-KR" altLang="en-US" sz="1400" dirty="0"/>
                        <a:t>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982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자본금 총액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910,000,000</a:t>
                      </a:r>
                      <a:r>
                        <a:rPr lang="ko-KR" altLang="en-US" sz="1400" dirty="0"/>
                        <a:t>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19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1097017"/>
                  </a:ext>
                </a:extLst>
              </a:tr>
            </a:tbl>
          </a:graphicData>
        </a:graphic>
      </p:graphicFrame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 rot="5400000">
            <a:off x="6056956" y="-4505447"/>
            <a:ext cx="78089" cy="12192000"/>
            <a:chOff x="11586754" y="0"/>
            <a:chExt cx="100148" cy="6858000"/>
          </a:xfrm>
        </p:grpSpPr>
        <p:cxnSp>
          <p:nvCxnSpPr>
            <p:cNvPr id="28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1472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31650112-A838-457F-9F1C-DE8186B1F5A2}"/>
              </a:ext>
            </a:extLst>
          </p:cNvPr>
          <p:cNvSpPr/>
          <p:nvPr/>
        </p:nvSpPr>
        <p:spPr>
          <a:xfrm>
            <a:off x="0" y="0"/>
            <a:ext cx="12192000" cy="1734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0705427"/>
              </p:ext>
            </p:extLst>
          </p:nvPr>
        </p:nvGraphicFramePr>
        <p:xfrm>
          <a:off x="718317" y="2420279"/>
          <a:ext cx="4517219" cy="35992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1077">
                  <a:extLst>
                    <a:ext uri="{9D8B030D-6E8A-4147-A177-3AD203B41FA5}">
                      <a16:colId xmlns:a16="http://schemas.microsoft.com/office/drawing/2014/main" xmlns="" val="1069581405"/>
                    </a:ext>
                  </a:extLst>
                </a:gridCol>
                <a:gridCol w="846034">
                  <a:extLst>
                    <a:ext uri="{9D8B030D-6E8A-4147-A177-3AD203B41FA5}">
                      <a16:colId xmlns:a16="http://schemas.microsoft.com/office/drawing/2014/main" xmlns="" val="220746718"/>
                    </a:ext>
                  </a:extLst>
                </a:gridCol>
                <a:gridCol w="1330108">
                  <a:extLst>
                    <a:ext uri="{9D8B030D-6E8A-4147-A177-3AD203B41FA5}">
                      <a16:colId xmlns:a16="http://schemas.microsoft.com/office/drawing/2014/main" xmlns="" val="1462871855"/>
                    </a:ext>
                  </a:extLst>
                </a:gridCol>
              </a:tblGrid>
              <a:tr h="5436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보유대수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연 생산능력</a:t>
                      </a:r>
                      <a:r>
                        <a:rPr lang="en-US" altLang="ko-KR" sz="1200" dirty="0"/>
                        <a:t>(EA)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057715"/>
                  </a:ext>
                </a:extLst>
              </a:tr>
              <a:tr h="5042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/>
                        <a:t>5 </a:t>
                      </a:r>
                      <a:r>
                        <a:rPr lang="en-US" altLang="ko-KR" sz="1200" dirty="0"/>
                        <a:t>Layer</a:t>
                      </a:r>
                      <a:r>
                        <a:rPr lang="en-US" altLang="ko-KR" sz="1200" baseline="0" dirty="0"/>
                        <a:t> T-</a:t>
                      </a:r>
                      <a:r>
                        <a:rPr lang="ko-KR" altLang="en-US" sz="1200" baseline="0" dirty="0"/>
                        <a:t>다이스</a:t>
                      </a:r>
                      <a:endParaRPr lang="en-US" altLang="ko-KR" sz="1200" baseline="0" dirty="0"/>
                    </a:p>
                    <a:p>
                      <a:pPr algn="ctr" latinLnBrk="1"/>
                      <a:r>
                        <a:rPr lang="ko-KR" altLang="en-US" sz="1200" baseline="0" dirty="0"/>
                        <a:t>랩</a:t>
                      </a:r>
                      <a:r>
                        <a:rPr lang="en-US" altLang="ko-KR" sz="1200" baseline="0" dirty="0"/>
                        <a:t>1</a:t>
                      </a:r>
                      <a:r>
                        <a:rPr lang="ko-KR" altLang="en-US" sz="1200" baseline="0" dirty="0"/>
                        <a:t>호기</a:t>
                      </a:r>
                      <a:r>
                        <a:rPr lang="en-US" altLang="ko-KR" sz="1200" baseline="0" dirty="0"/>
                        <a:t>(</a:t>
                      </a:r>
                      <a:r>
                        <a:rPr lang="ko-KR" altLang="en-US" sz="1200" baseline="0" dirty="0"/>
                        <a:t>국내산</a:t>
                      </a:r>
                      <a:r>
                        <a:rPr lang="en-US" altLang="ko-KR" sz="1200" baseline="0" dirty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/>
                        <a:t>5,040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520584"/>
                  </a:ext>
                </a:extLst>
              </a:tr>
              <a:tr h="5042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en-US" altLang="ko-KR" sz="1200" dirty="0"/>
                        <a:t>Layer</a:t>
                      </a:r>
                      <a:r>
                        <a:rPr lang="en-US" altLang="ko-KR" sz="1200" baseline="0" dirty="0"/>
                        <a:t> T-</a:t>
                      </a:r>
                      <a:r>
                        <a:rPr lang="ko-KR" altLang="en-US" sz="1200" baseline="0" dirty="0"/>
                        <a:t>다이스</a:t>
                      </a:r>
                      <a:endParaRPr lang="en-US" altLang="ko-KR" sz="1200" baseline="0" dirty="0"/>
                    </a:p>
                    <a:p>
                      <a:pPr algn="ctr" latinLnBrk="1"/>
                      <a:r>
                        <a:rPr lang="ko-KR" altLang="en-US" sz="1200" baseline="0" dirty="0"/>
                        <a:t>랩</a:t>
                      </a:r>
                      <a:r>
                        <a:rPr lang="en-US" altLang="ko-KR" sz="1200" baseline="0" dirty="0"/>
                        <a:t>4</a:t>
                      </a:r>
                      <a:r>
                        <a:rPr lang="ko-KR" altLang="en-US" sz="1200" baseline="0" dirty="0"/>
                        <a:t>호기</a:t>
                      </a:r>
                      <a:r>
                        <a:rPr lang="en-US" altLang="ko-KR" sz="1200" baseline="0" dirty="0"/>
                        <a:t>(</a:t>
                      </a:r>
                      <a:r>
                        <a:rPr lang="ko-KR" altLang="en-US" sz="1200" baseline="0" dirty="0"/>
                        <a:t>독일산</a:t>
                      </a:r>
                      <a:r>
                        <a:rPr lang="en-US" altLang="ko-KR" sz="1200" baseline="0" dirty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/>
                        <a:t>5,400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706922"/>
                  </a:ext>
                </a:extLst>
              </a:tr>
              <a:tr h="3974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80</a:t>
                      </a:r>
                      <a:r>
                        <a:rPr lang="en-US" altLang="ko-KR" sz="1200" baseline="0" dirty="0"/>
                        <a:t> m/m </a:t>
                      </a:r>
                      <a:r>
                        <a:rPr lang="ko-KR" altLang="en-US" sz="1200" baseline="0" dirty="0"/>
                        <a:t>압출 기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/>
                        <a:t>1,800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660802"/>
                  </a:ext>
                </a:extLst>
              </a:tr>
              <a:tr h="5835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en-US" altLang="ko-KR" sz="1200" dirty="0"/>
                        <a:t>Layer</a:t>
                      </a:r>
                      <a:r>
                        <a:rPr lang="en-US" altLang="ko-KR" sz="1200" baseline="0" dirty="0"/>
                        <a:t> T-</a:t>
                      </a:r>
                      <a:r>
                        <a:rPr lang="ko-KR" altLang="en-US" sz="1200" baseline="0" dirty="0"/>
                        <a:t>다이스</a:t>
                      </a:r>
                      <a:endParaRPr lang="en-US" altLang="ko-KR" sz="1200" baseline="0" dirty="0"/>
                    </a:p>
                    <a:p>
                      <a:pPr algn="ctr" latinLnBrk="1"/>
                      <a:r>
                        <a:rPr lang="ko-KR" altLang="en-US" sz="1200" baseline="0" dirty="0"/>
                        <a:t>랩</a:t>
                      </a:r>
                      <a:r>
                        <a:rPr lang="en-US" altLang="ko-KR" sz="1200" baseline="0" dirty="0"/>
                        <a:t>5</a:t>
                      </a:r>
                      <a:r>
                        <a:rPr lang="ko-KR" altLang="en-US" sz="1200" baseline="0" dirty="0"/>
                        <a:t>호기 </a:t>
                      </a:r>
                      <a:r>
                        <a:rPr lang="en-US" altLang="ko-KR" sz="1200" baseline="0" dirty="0"/>
                        <a:t>(</a:t>
                      </a:r>
                      <a:r>
                        <a:rPr lang="ko-KR" altLang="en-US" sz="1200" baseline="0" dirty="0"/>
                        <a:t>오스트리아산</a:t>
                      </a:r>
                      <a:r>
                        <a:rPr lang="en-US" altLang="ko-KR" sz="1200" baseline="0" dirty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/>
                        <a:t>7,200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7552889"/>
                  </a:ext>
                </a:extLst>
              </a:tr>
              <a:tr h="4363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인장 시험기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측정장비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233154"/>
                  </a:ext>
                </a:extLst>
              </a:tr>
              <a:tr h="6298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5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en-US" altLang="ko-KR" sz="1200" dirty="0"/>
                        <a:t>Layer</a:t>
                      </a:r>
                      <a:r>
                        <a:rPr lang="en-US" altLang="ko-KR" sz="1200" baseline="0" dirty="0"/>
                        <a:t> T-</a:t>
                      </a:r>
                      <a:r>
                        <a:rPr lang="ko-KR" altLang="en-US" sz="1200" baseline="0" dirty="0"/>
                        <a:t>다이스</a:t>
                      </a:r>
                      <a:endParaRPr lang="en-US" altLang="ko-KR" sz="1200" baseline="0" dirty="0"/>
                    </a:p>
                    <a:p>
                      <a:pPr algn="ctr" latinLnBrk="1"/>
                      <a:r>
                        <a:rPr lang="ko-KR" altLang="en-US" sz="1200" baseline="0" dirty="0"/>
                        <a:t>랩</a:t>
                      </a:r>
                      <a:r>
                        <a:rPr lang="en-US" altLang="ko-KR" sz="1200" baseline="0" dirty="0"/>
                        <a:t>6</a:t>
                      </a:r>
                      <a:r>
                        <a:rPr lang="ko-KR" altLang="en-US" sz="1200" baseline="0" dirty="0"/>
                        <a:t>호기</a:t>
                      </a:r>
                      <a:r>
                        <a:rPr lang="en-US" altLang="ko-KR" sz="1200" baseline="0" dirty="0"/>
                        <a:t>(</a:t>
                      </a:r>
                      <a:r>
                        <a:rPr lang="ko-KR" altLang="en-US" sz="1200" baseline="0" dirty="0"/>
                        <a:t>중국산</a:t>
                      </a:r>
                      <a:r>
                        <a:rPr lang="en-US" altLang="ko-KR" sz="1200" baseline="0" dirty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/>
                        <a:t>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7,200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2799831"/>
                  </a:ext>
                </a:extLst>
              </a:tr>
            </a:tbl>
          </a:graphicData>
        </a:graphic>
      </p:graphicFrame>
      <p:sp>
        <p:nvSpPr>
          <p:cNvPr id="16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1543365" y="996722"/>
            <a:ext cx="3533694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생산설비 현황 </a:t>
            </a:r>
            <a:endParaRPr sz="28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sp>
        <p:nvSpPr>
          <p:cNvPr id="17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6500783" y="967949"/>
            <a:ext cx="5042018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지적재산권 및 각종 인증 현황 </a:t>
            </a:r>
            <a:endParaRPr sz="24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3709164"/>
              </p:ext>
            </p:extLst>
          </p:nvPr>
        </p:nvGraphicFramePr>
        <p:xfrm>
          <a:off x="5734229" y="2420281"/>
          <a:ext cx="6110243" cy="35848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3955">
                  <a:extLst>
                    <a:ext uri="{9D8B030D-6E8A-4147-A177-3AD203B41FA5}">
                      <a16:colId xmlns:a16="http://schemas.microsoft.com/office/drawing/2014/main" xmlns="" val="3729106108"/>
                    </a:ext>
                  </a:extLst>
                </a:gridCol>
                <a:gridCol w="1667512">
                  <a:extLst>
                    <a:ext uri="{9D8B030D-6E8A-4147-A177-3AD203B41FA5}">
                      <a16:colId xmlns:a16="http://schemas.microsoft.com/office/drawing/2014/main" xmlns="" val="4070085672"/>
                    </a:ext>
                  </a:extLst>
                </a:gridCol>
                <a:gridCol w="1810184">
                  <a:extLst>
                    <a:ext uri="{9D8B030D-6E8A-4147-A177-3AD203B41FA5}">
                      <a16:colId xmlns:a16="http://schemas.microsoft.com/office/drawing/2014/main" xmlns="" val="3146320046"/>
                    </a:ext>
                  </a:extLst>
                </a:gridCol>
                <a:gridCol w="948592">
                  <a:extLst>
                    <a:ext uri="{9D8B030D-6E8A-4147-A177-3AD203B41FA5}">
                      <a16:colId xmlns:a16="http://schemas.microsoft.com/office/drawing/2014/main" xmlns="" val="3928840109"/>
                    </a:ext>
                  </a:extLst>
                </a:gridCol>
              </a:tblGrid>
              <a:tr h="3655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인증 및 등록 내역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인증번호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인증기관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인증일자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6181343"/>
                  </a:ext>
                </a:extLst>
              </a:tr>
              <a:tr h="3655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ISO9001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QMS-4047</a:t>
                      </a:r>
                      <a:endParaRPr lang="ko-KR" alt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 </a:t>
                      </a:r>
                    </a:p>
                    <a:p>
                      <a:pPr algn="ctr" latinLnBrk="1"/>
                      <a:r>
                        <a:rPr lang="en-US" altLang="ko-KR" sz="1200" dirty="0"/>
                        <a:t>SBC</a:t>
                      </a:r>
                      <a:r>
                        <a:rPr lang="ko-KR" altLang="en-US" sz="1200" dirty="0"/>
                        <a:t>인증원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200" dirty="0"/>
                    </a:p>
                    <a:p>
                      <a:pPr algn="ctr" latinLnBrk="1"/>
                      <a:r>
                        <a:rPr lang="en-US" altLang="ko-KR" sz="1200" dirty="0"/>
                        <a:t>2018.12.7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0816091"/>
                  </a:ext>
                </a:extLst>
              </a:tr>
              <a:tr h="36550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ISO14001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EMS-1493</a:t>
                      </a:r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8580353"/>
                  </a:ext>
                </a:extLst>
              </a:tr>
              <a:tr h="463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특허증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특허 제</a:t>
                      </a:r>
                      <a:r>
                        <a:rPr lang="en-US" altLang="ko-KR" sz="1200" dirty="0"/>
                        <a:t>10-0903931</a:t>
                      </a:r>
                      <a:r>
                        <a:rPr lang="ko-KR" altLang="en-US" sz="1200" dirty="0"/>
                        <a:t>호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200" dirty="0"/>
                    </a:p>
                    <a:p>
                      <a:pPr algn="ctr" latinLnBrk="1"/>
                      <a:endParaRPr lang="en-US" altLang="ko-KR" sz="1200" dirty="0"/>
                    </a:p>
                    <a:p>
                      <a:pPr algn="ctr" latinLnBrk="1"/>
                      <a:r>
                        <a:rPr lang="ko-KR" altLang="en-US" sz="1200" dirty="0"/>
                        <a:t>특허청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2009.6.12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048385"/>
                  </a:ext>
                </a:extLst>
              </a:tr>
              <a:tr h="463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상표 등록증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등록 제</a:t>
                      </a:r>
                      <a:r>
                        <a:rPr lang="en-US" altLang="ko-KR" sz="1200" dirty="0"/>
                        <a:t>40-1052641</a:t>
                      </a:r>
                      <a:r>
                        <a:rPr lang="ko-KR" altLang="en-US" sz="1200" dirty="0"/>
                        <a:t>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2014.8.8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9283959"/>
                  </a:ext>
                </a:extLst>
              </a:tr>
              <a:tr h="3655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 </a:t>
                      </a:r>
                      <a:r>
                        <a:rPr lang="ko-KR" altLang="en-US" sz="1200" dirty="0" err="1"/>
                        <a:t>경영혁신형</a:t>
                      </a:r>
                      <a:r>
                        <a:rPr lang="ko-KR" altLang="en-US" sz="1200" dirty="0"/>
                        <a:t> 확인서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제</a:t>
                      </a:r>
                      <a:r>
                        <a:rPr lang="en-US" altLang="ko-KR" sz="1200" dirty="0"/>
                        <a:t>R130301-00607</a:t>
                      </a:r>
                      <a:r>
                        <a:rPr lang="ko-KR" altLang="en-US" sz="1200" dirty="0"/>
                        <a:t>호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sz="1200" dirty="0"/>
                    </a:p>
                    <a:p>
                      <a:pPr algn="ctr" latinLnBrk="1"/>
                      <a:r>
                        <a:rPr lang="ko-KR" altLang="en-US" sz="1200" dirty="0"/>
                        <a:t>중소벤처기업부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2019.5.23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0780435"/>
                  </a:ext>
                </a:extLst>
              </a:tr>
              <a:tr h="3655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기술혁신형확인서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제</a:t>
                      </a:r>
                      <a:r>
                        <a:rPr lang="en-US" altLang="ko-KR" sz="1200" dirty="0"/>
                        <a:t>R130301-01169</a:t>
                      </a:r>
                      <a:r>
                        <a:rPr lang="ko-KR" altLang="en-US" sz="1200" dirty="0"/>
                        <a:t>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2019.8.9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1591670"/>
                  </a:ext>
                </a:extLst>
              </a:tr>
              <a:tr h="3655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소재부품기업확인서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제</a:t>
                      </a:r>
                      <a:r>
                        <a:rPr lang="en-US" altLang="ko-KR" sz="1200" dirty="0"/>
                        <a:t>21457</a:t>
                      </a:r>
                      <a:r>
                        <a:rPr lang="ko-KR" altLang="en-US" sz="1200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산업통상자원부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2020.2.13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4925285"/>
                  </a:ext>
                </a:extLst>
              </a:tr>
              <a:tr h="4639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연구개발전담부서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제</a:t>
                      </a:r>
                      <a:r>
                        <a:rPr lang="en-US" altLang="ko-KR" sz="1200" dirty="0"/>
                        <a:t>2019155940</a:t>
                      </a:r>
                      <a:r>
                        <a:rPr lang="ko-KR" altLang="en-US" sz="1200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한국산업기술진흥협회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2019.10.10</a:t>
                      </a: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187534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 rot="5400000">
            <a:off x="6056956" y="-4505447"/>
            <a:ext cx="78089" cy="12192000"/>
            <a:chOff x="11586754" y="0"/>
            <a:chExt cx="100148" cy="6858000"/>
          </a:xfrm>
        </p:grpSpPr>
        <p:cxnSp>
          <p:nvCxnSpPr>
            <p:cNvPr id="8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0496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31650112-A838-457F-9F1C-DE8186B1F5A2}"/>
              </a:ext>
            </a:extLst>
          </p:cNvPr>
          <p:cNvSpPr/>
          <p:nvPr/>
        </p:nvSpPr>
        <p:spPr>
          <a:xfrm>
            <a:off x="0" y="0"/>
            <a:ext cx="12192000" cy="1734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1287402" y="784473"/>
            <a:ext cx="3533694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24</a:t>
            </a:r>
            <a:r>
              <a:rPr lang="ko-KR" altLang="en-US" sz="24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년 주요 매출처 </a:t>
            </a:r>
            <a:endParaRPr sz="24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sp>
        <p:nvSpPr>
          <p:cNvPr id="4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7284715" y="853611"/>
            <a:ext cx="3533694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24</a:t>
            </a: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년 주요 </a:t>
            </a:r>
            <a:r>
              <a:rPr lang="ko-KR" altLang="en-US" sz="2800" b="1" dirty="0" err="1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매입처</a:t>
            </a: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 </a:t>
            </a:r>
            <a:endParaRPr sz="28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8894975"/>
              </p:ext>
            </p:extLst>
          </p:nvPr>
        </p:nvGraphicFramePr>
        <p:xfrm>
          <a:off x="6301514" y="2140396"/>
          <a:ext cx="5346272" cy="3424754"/>
        </p:xfrm>
        <a:graphic>
          <a:graphicData uri="http://schemas.openxmlformats.org/drawingml/2006/table">
            <a:tbl>
              <a:tblPr/>
              <a:tblGrid>
                <a:gridCol w="1181001">
                  <a:extLst>
                    <a:ext uri="{9D8B030D-6E8A-4147-A177-3AD203B41FA5}">
                      <a16:colId xmlns:a16="http://schemas.microsoft.com/office/drawing/2014/main" xmlns="" val="3327408328"/>
                    </a:ext>
                  </a:extLst>
                </a:gridCol>
                <a:gridCol w="1053452">
                  <a:extLst>
                    <a:ext uri="{9D8B030D-6E8A-4147-A177-3AD203B41FA5}">
                      <a16:colId xmlns:a16="http://schemas.microsoft.com/office/drawing/2014/main" xmlns="" val="1122299569"/>
                    </a:ext>
                  </a:extLst>
                </a:gridCol>
                <a:gridCol w="1020134">
                  <a:extLst>
                    <a:ext uri="{9D8B030D-6E8A-4147-A177-3AD203B41FA5}">
                      <a16:colId xmlns:a16="http://schemas.microsoft.com/office/drawing/2014/main" xmlns="" val="2548391281"/>
                    </a:ext>
                  </a:extLst>
                </a:gridCol>
                <a:gridCol w="829790">
                  <a:extLst>
                    <a:ext uri="{9D8B030D-6E8A-4147-A177-3AD203B41FA5}">
                      <a16:colId xmlns:a16="http://schemas.microsoft.com/office/drawing/2014/main" xmlns="" val="3495065148"/>
                    </a:ext>
                  </a:extLst>
                </a:gridCol>
                <a:gridCol w="1261895">
                  <a:extLst>
                    <a:ext uri="{9D8B030D-6E8A-4147-A177-3AD203B41FA5}">
                      <a16:colId xmlns:a16="http://schemas.microsoft.com/office/drawing/2014/main" xmlns="" val="2978325282"/>
                    </a:ext>
                  </a:extLst>
                </a:gridCol>
              </a:tblGrid>
              <a:tr h="3990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거래처명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품 목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매입금액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매입비중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결제조건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948039"/>
                  </a:ext>
                </a:extLst>
              </a:tr>
              <a:tr h="38087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디엘케미칼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원재료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4,146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23.0%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익월말일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5349120"/>
                  </a:ext>
                </a:extLst>
              </a:tr>
              <a:tr h="38087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엘지화학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원재료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4,105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22.8%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익월말일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9299833"/>
                  </a:ext>
                </a:extLst>
              </a:tr>
              <a:tr h="38087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만텍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원재료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635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3.5%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익월말일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2295452"/>
                  </a:ext>
                </a:extLst>
              </a:tr>
              <a:tr h="38087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에스케이지오센트릭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㈜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원재료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2,107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11.7%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익월말일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3521262"/>
                  </a:ext>
                </a:extLst>
              </a:tr>
              <a:tr h="359609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한불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원재료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1,260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7.0%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익월말일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6426354"/>
                  </a:ext>
                </a:extLst>
              </a:tr>
              <a:tr h="38087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한화케미칼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원재료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2,160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12.0%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익월말일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6987452"/>
                  </a:ext>
                </a:extLst>
              </a:tr>
              <a:tr h="38087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기타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원재료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3,574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</a:rPr>
                        <a:t>19.8%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익월말일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6366952"/>
                  </a:ext>
                </a:extLst>
              </a:tr>
              <a:tr h="38087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합 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17,987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100.0%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897214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8558423"/>
              </p:ext>
            </p:extLst>
          </p:nvPr>
        </p:nvGraphicFramePr>
        <p:xfrm>
          <a:off x="551617" y="2140396"/>
          <a:ext cx="5346272" cy="3997198"/>
        </p:xfrm>
        <a:graphic>
          <a:graphicData uri="http://schemas.openxmlformats.org/drawingml/2006/table">
            <a:tbl>
              <a:tblPr/>
              <a:tblGrid>
                <a:gridCol w="846250">
                  <a:extLst>
                    <a:ext uri="{9D8B030D-6E8A-4147-A177-3AD203B41FA5}">
                      <a16:colId xmlns:a16="http://schemas.microsoft.com/office/drawing/2014/main" xmlns="" val="1819274876"/>
                    </a:ext>
                  </a:extLst>
                </a:gridCol>
                <a:gridCol w="1441496">
                  <a:extLst>
                    <a:ext uri="{9D8B030D-6E8A-4147-A177-3AD203B41FA5}">
                      <a16:colId xmlns:a16="http://schemas.microsoft.com/office/drawing/2014/main" xmlns="" val="2248550630"/>
                    </a:ext>
                  </a:extLst>
                </a:gridCol>
                <a:gridCol w="1055319">
                  <a:extLst>
                    <a:ext uri="{9D8B030D-6E8A-4147-A177-3AD203B41FA5}">
                      <a16:colId xmlns:a16="http://schemas.microsoft.com/office/drawing/2014/main" xmlns="" val="1160667514"/>
                    </a:ext>
                  </a:extLst>
                </a:gridCol>
                <a:gridCol w="869698">
                  <a:extLst>
                    <a:ext uri="{9D8B030D-6E8A-4147-A177-3AD203B41FA5}">
                      <a16:colId xmlns:a16="http://schemas.microsoft.com/office/drawing/2014/main" xmlns="" val="1406140879"/>
                    </a:ext>
                  </a:extLst>
                </a:gridCol>
                <a:gridCol w="1133509">
                  <a:extLst>
                    <a:ext uri="{9D8B030D-6E8A-4147-A177-3AD203B41FA5}">
                      <a16:colId xmlns:a16="http://schemas.microsoft.com/office/drawing/2014/main" xmlns="" val="4198286760"/>
                    </a:ext>
                  </a:extLst>
                </a:gridCol>
              </a:tblGrid>
              <a:tr h="3990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거래처명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품 목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 err="1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매출금액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매출비중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chemeClr val="bg1"/>
                          </a:solidFill>
                          <a:effectLst/>
                          <a:latin typeface="나눔고딕"/>
                          <a:ea typeface="나눔고딕"/>
                        </a:rPr>
                        <a:t>결제조건</a:t>
                      </a:r>
                      <a:endParaRPr lang="ko-KR" altLang="en-US" sz="1000" kern="0" spc="0" dirty="0">
                        <a:solidFill>
                          <a:schemeClr val="bg1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782780"/>
                  </a:ext>
                </a:extLst>
              </a:tr>
              <a:tr h="387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㈜</a:t>
                      </a: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이투비플러스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스트레치랩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4,638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15.5%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익월말일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936577"/>
                  </a:ext>
                </a:extLst>
              </a:tr>
              <a:tr h="387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동원시스템즈</a:t>
                      </a: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스트레치랩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1,136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3.8%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익월말일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8317840"/>
                  </a:ext>
                </a:extLst>
              </a:tr>
              <a:tr h="387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중앙산업 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주</a:t>
                      </a:r>
                      <a:r>
                        <a:rPr lang="en-US" altLang="ko-KR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스트레치랩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1,070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3.6%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익월말일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9741373"/>
                  </a:ext>
                </a:extLst>
              </a:tr>
              <a:tr h="387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서통화성㈜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스트레치랩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858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2.9%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익월말일</a:t>
                      </a: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3942403"/>
                  </a:ext>
                </a:extLst>
              </a:tr>
              <a:tr h="387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운정바이오외사일리지업체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곤포사일리지필름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12,027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40.0%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5172894"/>
                  </a:ext>
                </a:extLst>
              </a:tr>
              <a:tr h="3876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기타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10.271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34.2%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5976887"/>
                  </a:ext>
                </a:extLst>
              </a:tr>
              <a:tr h="387604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합 계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30,000</a:t>
                      </a: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>
                          <a:solidFill>
                            <a:srgbClr val="000000"/>
                          </a:solidFill>
                          <a:effectLst/>
                          <a:latin typeface="나눔고딕"/>
                          <a:ea typeface="나눔고딕"/>
                        </a:rPr>
                        <a:t>100.0%</a:t>
                      </a:r>
                      <a:endParaRPr lang="en-US" sz="1000" b="1" kern="0" spc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22334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76138" y="1806727"/>
            <a:ext cx="9316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단위</a:t>
            </a:r>
            <a:r>
              <a:rPr lang="en-US" altLang="ko-KR" sz="1050" dirty="0"/>
              <a:t>:</a:t>
            </a:r>
            <a:r>
              <a:rPr lang="ko-KR" altLang="en-US" sz="1050" dirty="0"/>
              <a:t>백만원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 rot="5400000">
            <a:off x="6056956" y="-4505447"/>
            <a:ext cx="78089" cy="12192000"/>
            <a:chOff x="11586754" y="0"/>
            <a:chExt cx="100148" cy="6858000"/>
          </a:xfrm>
        </p:grpSpPr>
        <p:cxnSp>
          <p:nvCxnSpPr>
            <p:cNvPr id="9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3235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직선 연결선 75"/>
          <p:cNvCxnSpPr/>
          <p:nvPr/>
        </p:nvCxnSpPr>
        <p:spPr>
          <a:xfrm>
            <a:off x="5599068" y="5870160"/>
            <a:ext cx="3021010" cy="204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5599068" y="5443098"/>
            <a:ext cx="3021010" cy="204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5455030" y="4854215"/>
            <a:ext cx="3021010" cy="2040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5638799" y="3023943"/>
            <a:ext cx="806866" cy="22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5403948" y="3539695"/>
            <a:ext cx="2992452" cy="682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5628117" y="2580229"/>
            <a:ext cx="806866" cy="22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31650112-A838-457F-9F1C-DE8186B1F5A2}"/>
              </a:ext>
            </a:extLst>
          </p:cNvPr>
          <p:cNvSpPr/>
          <p:nvPr/>
        </p:nvSpPr>
        <p:spPr>
          <a:xfrm>
            <a:off x="429415" y="28452"/>
            <a:ext cx="223615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478563" y="1488067"/>
            <a:ext cx="2114235" cy="72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b="1" dirty="0">
                <a:solidFill>
                  <a:schemeClr val="tx2"/>
                </a:solidFill>
                <a:latin typeface="+mj-lt"/>
                <a:ea typeface="Vollkorn"/>
                <a:cs typeface="Vollkorn"/>
                <a:sym typeface="Vollkorn"/>
              </a:rPr>
              <a:t>제품 공정도 </a:t>
            </a:r>
            <a:endParaRPr sz="2800" b="1" dirty="0">
              <a:solidFill>
                <a:schemeClr val="tx2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10524" y="713012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원료 및 부자재 입고</a:t>
            </a:r>
          </a:p>
        </p:txBody>
      </p:sp>
      <p:sp>
        <p:nvSpPr>
          <p:cNvPr id="5" name="타원 4"/>
          <p:cNvSpPr/>
          <p:nvPr/>
        </p:nvSpPr>
        <p:spPr>
          <a:xfrm>
            <a:off x="4311352" y="1125037"/>
            <a:ext cx="1128045" cy="43583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수입검사</a:t>
            </a:r>
          </a:p>
        </p:txBody>
      </p:sp>
      <p:sp>
        <p:nvSpPr>
          <p:cNvPr id="7" name="타원 6"/>
          <p:cNvSpPr/>
          <p:nvPr/>
        </p:nvSpPr>
        <p:spPr>
          <a:xfrm>
            <a:off x="4311352" y="3292626"/>
            <a:ext cx="1128045" cy="43583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1</a:t>
            </a:r>
            <a:r>
              <a:rPr lang="ko-KR" altLang="en-US" sz="1100" dirty="0"/>
              <a:t>차 </a:t>
            </a:r>
            <a:r>
              <a:rPr lang="ko-KR" altLang="en-US" sz="1100" dirty="0" err="1"/>
              <a:t>육안검사</a:t>
            </a:r>
            <a:endParaRPr lang="ko-KR" altLang="en-US" sz="1100" dirty="0"/>
          </a:p>
        </p:txBody>
      </p:sp>
      <p:sp>
        <p:nvSpPr>
          <p:cNvPr id="8" name="타원 7"/>
          <p:cNvSpPr/>
          <p:nvPr/>
        </p:nvSpPr>
        <p:spPr>
          <a:xfrm>
            <a:off x="4364720" y="4630720"/>
            <a:ext cx="1128045" cy="43583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/>
              <a:t>2</a:t>
            </a:r>
            <a:r>
              <a:rPr lang="ko-KR" altLang="en-US" sz="1100" dirty="0"/>
              <a:t>차 물성</a:t>
            </a:r>
            <a:endParaRPr lang="en-US" altLang="ko-KR" sz="1100" dirty="0"/>
          </a:p>
          <a:p>
            <a:pPr algn="ctr"/>
            <a:r>
              <a:rPr lang="ko-KR" altLang="en-US" sz="1100" dirty="0"/>
              <a:t>검사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110525" y="2890655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압출</a:t>
            </a:r>
            <a:r>
              <a:rPr lang="en-US" altLang="ko-KR" sz="1200" dirty="0">
                <a:solidFill>
                  <a:schemeClr val="tx1"/>
                </a:solidFill>
              </a:rPr>
              <a:t>,</a:t>
            </a:r>
            <a:r>
              <a:rPr lang="ko-KR" altLang="en-US" sz="1200" dirty="0">
                <a:solidFill>
                  <a:schemeClr val="tx1"/>
                </a:solidFill>
              </a:rPr>
              <a:t>성형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10524" y="2479096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원료 배합</a:t>
            </a:r>
            <a:r>
              <a:rPr lang="en-US" altLang="ko-KR" sz="1200" dirty="0">
                <a:solidFill>
                  <a:schemeClr val="tx1"/>
                </a:solidFill>
              </a:rPr>
              <a:t>(Auto)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110524" y="2104699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저장</a:t>
            </a:r>
            <a:r>
              <a:rPr lang="en-US" altLang="ko-KR" sz="1200" dirty="0">
                <a:solidFill>
                  <a:schemeClr val="tx1"/>
                </a:solidFill>
              </a:rPr>
              <a:t>(Tank)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110525" y="1715092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원료 </a:t>
            </a:r>
            <a:r>
              <a:rPr lang="en-US" altLang="ko-KR" sz="1200" dirty="0">
                <a:solidFill>
                  <a:schemeClr val="tx1"/>
                </a:solidFill>
              </a:rPr>
              <a:t>Bag Cleaning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069373" y="6077560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</a:rPr>
              <a:t>출고대기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110524" y="4233691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</a:rPr>
              <a:t>권취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10524" y="3844084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</a:rPr>
              <a:t>인취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069371" y="5703919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창고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069372" y="5281841"/>
            <a:ext cx="1529697" cy="286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포장</a:t>
            </a:r>
          </a:p>
        </p:txBody>
      </p:sp>
      <p:sp>
        <p:nvSpPr>
          <p:cNvPr id="22" name="아래쪽 화살표 21"/>
          <p:cNvSpPr/>
          <p:nvPr/>
        </p:nvSpPr>
        <p:spPr>
          <a:xfrm>
            <a:off x="3757680" y="837488"/>
            <a:ext cx="189045" cy="5450837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434983" y="674658"/>
            <a:ext cx="898736" cy="2863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tx1"/>
                </a:solidFill>
              </a:rPr>
              <a:t>반송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434983" y="2908315"/>
            <a:ext cx="898736" cy="2863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Auto </a:t>
            </a:r>
            <a:r>
              <a:rPr lang="ko-KR" altLang="en-US" sz="1200" dirty="0">
                <a:solidFill>
                  <a:schemeClr val="tx1"/>
                </a:solidFill>
              </a:rPr>
              <a:t>제어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6445665" y="2358497"/>
            <a:ext cx="898736" cy="3529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err="1">
                <a:solidFill>
                  <a:schemeClr val="tx1"/>
                </a:solidFill>
              </a:rPr>
              <a:t>Dedustio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(1</a:t>
            </a:r>
            <a:r>
              <a:rPr lang="ko-KR" altLang="en-US" sz="1100" dirty="0">
                <a:solidFill>
                  <a:schemeClr val="tx1"/>
                </a:solidFill>
              </a:rPr>
              <a:t>차</a:t>
            </a:r>
            <a:r>
              <a:rPr lang="en-US" altLang="ko-KR" sz="1100" dirty="0">
                <a:solidFill>
                  <a:schemeClr val="tx1"/>
                </a:solidFill>
              </a:rPr>
              <a:t>,2</a:t>
            </a:r>
            <a:r>
              <a:rPr lang="ko-KR" altLang="en-US" sz="1100" dirty="0">
                <a:solidFill>
                  <a:schemeClr val="tx1"/>
                </a:solidFill>
              </a:rPr>
              <a:t>차</a:t>
            </a:r>
            <a:r>
              <a:rPr lang="en-US" altLang="ko-KR" sz="1100" dirty="0">
                <a:solidFill>
                  <a:schemeClr val="tx1"/>
                </a:solidFill>
              </a:rPr>
              <a:t>)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474600" y="3762958"/>
            <a:ext cx="898736" cy="2863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폐기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474600" y="5035732"/>
            <a:ext cx="898736" cy="2863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</a:rPr>
              <a:t>폐기</a:t>
            </a:r>
          </a:p>
        </p:txBody>
      </p:sp>
      <p:cxnSp>
        <p:nvCxnSpPr>
          <p:cNvPr id="29" name="직선 연결선 28"/>
          <p:cNvCxnSpPr/>
          <p:nvPr/>
        </p:nvCxnSpPr>
        <p:spPr>
          <a:xfrm flipV="1">
            <a:off x="5450079" y="1322539"/>
            <a:ext cx="2872091" cy="204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H="1" flipV="1">
            <a:off x="6884351" y="961008"/>
            <a:ext cx="10682" cy="37603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83239" y="364495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NO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8322170" y="977706"/>
            <a:ext cx="2573719" cy="710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주문 수량과</a:t>
            </a:r>
            <a:r>
              <a:rPr lang="en-US" altLang="ko-KR" sz="1100" dirty="0">
                <a:solidFill>
                  <a:schemeClr val="tx1"/>
                </a:solidFill>
              </a:rPr>
              <a:t> </a:t>
            </a:r>
            <a:r>
              <a:rPr lang="ko-KR" altLang="en-US" sz="1100" dirty="0">
                <a:solidFill>
                  <a:schemeClr val="tx1"/>
                </a:solidFill>
              </a:rPr>
              <a:t>입고 수량 확인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>
                <a:solidFill>
                  <a:schemeClr val="tx1"/>
                </a:solidFill>
              </a:rPr>
              <a:t>포장상태 확인</a:t>
            </a:r>
            <a:r>
              <a:rPr lang="en-US" altLang="ko-KR" sz="1100" dirty="0">
                <a:solidFill>
                  <a:schemeClr val="tx1"/>
                </a:solidFill>
              </a:rPr>
              <a:t>(</a:t>
            </a:r>
            <a:r>
              <a:rPr lang="ko-KR" altLang="en-US" sz="1100" dirty="0">
                <a:solidFill>
                  <a:schemeClr val="tx1"/>
                </a:solidFill>
              </a:rPr>
              <a:t>이물질 유입 흔적 확인</a:t>
            </a:r>
            <a:r>
              <a:rPr lang="en-US" altLang="ko-KR" sz="1100" dirty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sz="1100" dirty="0">
                <a:solidFill>
                  <a:schemeClr val="tx1"/>
                </a:solidFill>
              </a:rPr>
              <a:t>칼라 확인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>
                <a:solidFill>
                  <a:schemeClr val="tx1"/>
                </a:solidFill>
              </a:rPr>
              <a:t>성분</a:t>
            </a:r>
            <a:r>
              <a:rPr lang="en-US" altLang="ko-KR" sz="1100" dirty="0">
                <a:solidFill>
                  <a:schemeClr val="tx1"/>
                </a:solidFill>
              </a:rPr>
              <a:t>(</a:t>
            </a:r>
            <a:r>
              <a:rPr lang="ko-KR" altLang="en-US" sz="1100" dirty="0">
                <a:solidFill>
                  <a:schemeClr val="tx1"/>
                </a:solidFill>
              </a:rPr>
              <a:t>공급자의 성적서</a:t>
            </a:r>
            <a:r>
              <a:rPr lang="en-US" altLang="ko-KR" sz="1100" dirty="0">
                <a:solidFill>
                  <a:schemeClr val="tx1"/>
                </a:solidFill>
              </a:rPr>
              <a:t>) </a:t>
            </a:r>
            <a:r>
              <a:rPr lang="ko-KR" altLang="en-US" sz="1100" dirty="0">
                <a:solidFill>
                  <a:schemeClr val="tx1"/>
                </a:solidFill>
              </a:rPr>
              <a:t>확인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8322169" y="1768783"/>
            <a:ext cx="2573719" cy="5276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dirty="0">
                <a:solidFill>
                  <a:schemeClr val="tx1"/>
                </a:solidFill>
              </a:rPr>
              <a:t>Tank </a:t>
            </a:r>
            <a:r>
              <a:rPr lang="ko-KR" altLang="en-US" sz="1100" dirty="0">
                <a:solidFill>
                  <a:schemeClr val="tx1"/>
                </a:solidFill>
              </a:rPr>
              <a:t>청결상태 확인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>
                <a:solidFill>
                  <a:schemeClr val="tx1"/>
                </a:solidFill>
              </a:rPr>
              <a:t>원료 </a:t>
            </a:r>
            <a:r>
              <a:rPr lang="ko-KR" altLang="en-US" sz="1100" dirty="0" err="1">
                <a:solidFill>
                  <a:schemeClr val="tx1"/>
                </a:solidFill>
              </a:rPr>
              <a:t>로트</a:t>
            </a:r>
            <a:r>
              <a:rPr lang="ko-KR" altLang="en-US" sz="1100" dirty="0">
                <a:solidFill>
                  <a:schemeClr val="tx1"/>
                </a:solidFill>
              </a:rPr>
              <a:t> 번호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>
                <a:solidFill>
                  <a:schemeClr val="tx1"/>
                </a:solidFill>
              </a:rPr>
              <a:t>배합비율</a:t>
            </a:r>
            <a:r>
              <a:rPr lang="en-US" altLang="ko-KR" sz="1100" dirty="0">
                <a:solidFill>
                  <a:schemeClr val="tx1"/>
                </a:solidFill>
              </a:rPr>
              <a:t>,</a:t>
            </a:r>
            <a:r>
              <a:rPr lang="ko-KR" altLang="en-US" sz="1100" dirty="0">
                <a:solidFill>
                  <a:schemeClr val="tx1"/>
                </a:solidFill>
              </a:rPr>
              <a:t>수량 확인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>
                <a:solidFill>
                  <a:schemeClr val="tx1"/>
                </a:solidFill>
              </a:rPr>
              <a:t>이물질 유입 확인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5641871" y="1939434"/>
            <a:ext cx="2709735" cy="1102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/>
          <p:cNvSpPr/>
          <p:nvPr/>
        </p:nvSpPr>
        <p:spPr>
          <a:xfrm>
            <a:off x="8322168" y="2396486"/>
            <a:ext cx="2573719" cy="334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히터 온도</a:t>
            </a:r>
            <a:r>
              <a:rPr lang="en-US" altLang="ko-KR" sz="1100" dirty="0">
                <a:solidFill>
                  <a:schemeClr val="tx1"/>
                </a:solidFill>
              </a:rPr>
              <a:t>,</a:t>
            </a:r>
            <a:r>
              <a:rPr lang="ko-KR" altLang="en-US" sz="1100" dirty="0">
                <a:solidFill>
                  <a:schemeClr val="tx1"/>
                </a:solidFill>
              </a:rPr>
              <a:t>텐 션 확인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>
                <a:solidFill>
                  <a:schemeClr val="tx1"/>
                </a:solidFill>
              </a:rPr>
              <a:t>다이스 청결</a:t>
            </a:r>
            <a:r>
              <a:rPr lang="en-US" altLang="ko-KR" sz="1100" dirty="0">
                <a:solidFill>
                  <a:schemeClr val="tx1"/>
                </a:solidFill>
              </a:rPr>
              <a:t>,</a:t>
            </a:r>
            <a:r>
              <a:rPr lang="ko-KR" altLang="en-US" sz="1100" dirty="0">
                <a:solidFill>
                  <a:schemeClr val="tx1"/>
                </a:solidFill>
              </a:rPr>
              <a:t>두께</a:t>
            </a:r>
            <a:r>
              <a:rPr lang="en-US" altLang="ko-KR" sz="1100" dirty="0">
                <a:solidFill>
                  <a:schemeClr val="tx1"/>
                </a:solidFill>
              </a:rPr>
              <a:t>,</a:t>
            </a:r>
            <a:r>
              <a:rPr lang="ko-KR" altLang="en-US" sz="1100" dirty="0">
                <a:solidFill>
                  <a:schemeClr val="tx1"/>
                </a:solidFill>
              </a:rPr>
              <a:t>폭</a:t>
            </a:r>
            <a:r>
              <a:rPr lang="en-US" altLang="ko-KR" sz="1100" dirty="0">
                <a:solidFill>
                  <a:schemeClr val="tx1"/>
                </a:solidFill>
              </a:rPr>
              <a:t>,</a:t>
            </a:r>
            <a:r>
              <a:rPr lang="ko-KR" altLang="en-US" sz="1100" dirty="0">
                <a:solidFill>
                  <a:schemeClr val="tx1"/>
                </a:solidFill>
              </a:rPr>
              <a:t>설정 확인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46697" y="3567305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Yes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5433522" y="3526185"/>
            <a:ext cx="3650" cy="29798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836902" y="482566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NO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8322168" y="3412649"/>
            <a:ext cx="2573719" cy="390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주름</a:t>
            </a:r>
            <a:r>
              <a:rPr lang="en-US" altLang="ko-KR" sz="1100" dirty="0">
                <a:solidFill>
                  <a:schemeClr val="tx1"/>
                </a:solidFill>
              </a:rPr>
              <a:t>,</a:t>
            </a:r>
            <a:r>
              <a:rPr lang="ko-KR" altLang="en-US" sz="1100" dirty="0">
                <a:solidFill>
                  <a:schemeClr val="tx1"/>
                </a:solidFill>
              </a:rPr>
              <a:t>스크래치</a:t>
            </a:r>
            <a:r>
              <a:rPr lang="en-US" altLang="ko-KR" sz="1100" dirty="0">
                <a:solidFill>
                  <a:schemeClr val="tx1"/>
                </a:solidFill>
              </a:rPr>
              <a:t>,</a:t>
            </a:r>
            <a:r>
              <a:rPr lang="ko-KR" altLang="en-US" sz="1100" dirty="0">
                <a:solidFill>
                  <a:schemeClr val="tx1"/>
                </a:solidFill>
              </a:rPr>
              <a:t>다이스 줄 발생 여부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en-US" altLang="ko-KR" sz="1100" dirty="0">
                <a:solidFill>
                  <a:schemeClr val="tx1"/>
                </a:solidFill>
              </a:rPr>
              <a:t>Fish Eye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8317831" y="4303816"/>
            <a:ext cx="2573719" cy="7382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>
                <a:solidFill>
                  <a:schemeClr val="tx1"/>
                </a:solidFill>
              </a:rPr>
              <a:t>두께</a:t>
            </a:r>
            <a:r>
              <a:rPr lang="en-US" altLang="ko-KR" sz="1000" dirty="0">
                <a:solidFill>
                  <a:schemeClr val="tx1"/>
                </a:solidFill>
              </a:rPr>
              <a:t>,</a:t>
            </a:r>
            <a:r>
              <a:rPr lang="ko-KR" altLang="en-US" sz="1000" dirty="0">
                <a:solidFill>
                  <a:schemeClr val="tx1"/>
                </a:solidFill>
              </a:rPr>
              <a:t>폭</a:t>
            </a:r>
            <a:r>
              <a:rPr lang="en-US" altLang="ko-KR" sz="1000" dirty="0">
                <a:solidFill>
                  <a:schemeClr val="tx1"/>
                </a:solidFill>
              </a:rPr>
              <a:t>,</a:t>
            </a:r>
            <a:r>
              <a:rPr lang="ko-KR" altLang="en-US" sz="1000" dirty="0">
                <a:solidFill>
                  <a:schemeClr val="tx1"/>
                </a:solidFill>
              </a:rPr>
              <a:t>길이</a:t>
            </a:r>
            <a:r>
              <a:rPr lang="en-US" altLang="ko-KR" sz="1000" dirty="0">
                <a:solidFill>
                  <a:schemeClr val="tx1"/>
                </a:solidFill>
              </a:rPr>
              <a:t>,</a:t>
            </a:r>
            <a:r>
              <a:rPr lang="ko-KR" altLang="en-US" sz="1000" dirty="0">
                <a:solidFill>
                  <a:schemeClr val="tx1"/>
                </a:solidFill>
              </a:rPr>
              <a:t>중량 확인</a:t>
            </a:r>
            <a:r>
              <a:rPr lang="en-US" altLang="ko-KR" sz="1000" dirty="0">
                <a:solidFill>
                  <a:schemeClr val="tx1"/>
                </a:solidFill>
              </a:rPr>
              <a:t>/</a:t>
            </a:r>
            <a:r>
              <a:rPr lang="ko-KR" altLang="en-US" sz="1000" dirty="0">
                <a:solidFill>
                  <a:schemeClr val="tx1"/>
                </a:solidFill>
              </a:rPr>
              <a:t>코로나 처리 유</a:t>
            </a:r>
            <a:r>
              <a:rPr lang="en-US" altLang="ko-KR" sz="1000" dirty="0">
                <a:solidFill>
                  <a:schemeClr val="tx1"/>
                </a:solidFill>
              </a:rPr>
              <a:t>,</a:t>
            </a:r>
            <a:r>
              <a:rPr lang="ko-KR" altLang="en-US" sz="1000" dirty="0">
                <a:solidFill>
                  <a:schemeClr val="tx1"/>
                </a:solidFill>
              </a:rPr>
              <a:t>무</a:t>
            </a: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ko-KR" altLang="en-US" sz="1000" dirty="0">
                <a:solidFill>
                  <a:schemeClr val="tx1"/>
                </a:solidFill>
              </a:rPr>
              <a:t>상표부착 및 제품 외관 상태 확인</a:t>
            </a: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ko-KR" altLang="en-US" sz="1000" dirty="0" err="1">
                <a:solidFill>
                  <a:schemeClr val="tx1"/>
                </a:solidFill>
              </a:rPr>
              <a:t>로트</a:t>
            </a:r>
            <a:r>
              <a:rPr lang="ko-KR" altLang="en-US" sz="1000" dirty="0">
                <a:solidFill>
                  <a:schemeClr val="tx1"/>
                </a:solidFill>
              </a:rPr>
              <a:t> 번호 부여 확인</a:t>
            </a:r>
            <a:endParaRPr lang="en-US" altLang="ko-KR" sz="1000" dirty="0">
              <a:solidFill>
                <a:schemeClr val="tx1"/>
              </a:solidFill>
            </a:endParaRPr>
          </a:p>
          <a:p>
            <a:r>
              <a:rPr lang="ko-KR" altLang="en-US" sz="1000" dirty="0">
                <a:solidFill>
                  <a:schemeClr val="tx1"/>
                </a:solidFill>
              </a:rPr>
              <a:t>인장강도</a:t>
            </a:r>
            <a:r>
              <a:rPr lang="en-US" altLang="ko-KR" sz="1000" dirty="0">
                <a:solidFill>
                  <a:schemeClr val="tx1"/>
                </a:solidFill>
              </a:rPr>
              <a:t>,</a:t>
            </a:r>
            <a:r>
              <a:rPr lang="ko-KR" altLang="en-US" sz="1000" dirty="0" err="1">
                <a:solidFill>
                  <a:schemeClr val="tx1"/>
                </a:solidFill>
              </a:rPr>
              <a:t>연신률</a:t>
            </a:r>
            <a:r>
              <a:rPr lang="en-US" altLang="ko-KR" sz="1000" dirty="0">
                <a:solidFill>
                  <a:schemeClr val="tx1"/>
                </a:solidFill>
              </a:rPr>
              <a:t>,</a:t>
            </a:r>
            <a:r>
              <a:rPr lang="ko-KR" altLang="en-US" sz="1000" dirty="0">
                <a:solidFill>
                  <a:schemeClr val="tx1"/>
                </a:solidFill>
              </a:rPr>
              <a:t>점착력</a:t>
            </a:r>
            <a:r>
              <a:rPr lang="en-US" altLang="ko-KR" sz="1000" dirty="0">
                <a:solidFill>
                  <a:schemeClr val="tx1"/>
                </a:solidFill>
              </a:rPr>
              <a:t>,Cur1,Gel(Q.C)</a:t>
            </a:r>
          </a:p>
        </p:txBody>
      </p:sp>
      <p:cxnSp>
        <p:nvCxnSpPr>
          <p:cNvPr id="63" name="직선 화살표 연결선 62"/>
          <p:cNvCxnSpPr>
            <a:endCxn id="26" idx="1"/>
          </p:cNvCxnSpPr>
          <p:nvPr/>
        </p:nvCxnSpPr>
        <p:spPr>
          <a:xfrm>
            <a:off x="5446697" y="3540339"/>
            <a:ext cx="1027903" cy="36579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>
            <a:off x="5460623" y="4862673"/>
            <a:ext cx="1027903" cy="36579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 flipH="1">
            <a:off x="5492765" y="4883285"/>
            <a:ext cx="2797" cy="39855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512036" y="5035732"/>
            <a:ext cx="39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</a:rPr>
              <a:t>Yes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8317830" y="5737926"/>
            <a:ext cx="2573719" cy="550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적재방법확인</a:t>
            </a:r>
            <a:r>
              <a:rPr lang="en-US" altLang="ko-KR" sz="1100" dirty="0">
                <a:solidFill>
                  <a:schemeClr val="tx1"/>
                </a:solidFill>
              </a:rPr>
              <a:t>(</a:t>
            </a:r>
            <a:r>
              <a:rPr lang="ko-KR" altLang="en-US" sz="1100" dirty="0" err="1">
                <a:solidFill>
                  <a:schemeClr val="tx1"/>
                </a:solidFill>
              </a:rPr>
              <a:t>재고확인</a:t>
            </a:r>
            <a:r>
              <a:rPr lang="en-US" altLang="ko-KR" sz="1100" dirty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sz="1100" dirty="0">
                <a:solidFill>
                  <a:schemeClr val="tx1"/>
                </a:solidFill>
              </a:rPr>
              <a:t>이물질 유입 확인</a:t>
            </a:r>
            <a:endParaRPr lang="en-US" altLang="ko-KR" sz="1100" dirty="0">
              <a:solidFill>
                <a:schemeClr val="tx1"/>
              </a:solidFill>
            </a:endParaRPr>
          </a:p>
          <a:p>
            <a:r>
              <a:rPr lang="ko-KR" altLang="en-US" sz="1100" dirty="0" err="1">
                <a:solidFill>
                  <a:schemeClr val="tx1"/>
                </a:solidFill>
              </a:rPr>
              <a:t>로트번호</a:t>
            </a:r>
            <a:r>
              <a:rPr lang="ko-KR" altLang="en-US" sz="1100" dirty="0">
                <a:solidFill>
                  <a:schemeClr val="tx1"/>
                </a:solidFill>
              </a:rPr>
              <a:t> 순으로 분류  확인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8317829" y="5226840"/>
            <a:ext cx="2573719" cy="390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>
                <a:solidFill>
                  <a:schemeClr val="tx1"/>
                </a:solidFill>
              </a:rPr>
              <a:t>포장단위</a:t>
            </a:r>
            <a:r>
              <a:rPr lang="en-US" altLang="ko-KR" sz="1100" dirty="0">
                <a:solidFill>
                  <a:schemeClr val="tx1"/>
                </a:solidFill>
              </a:rPr>
              <a:t>, </a:t>
            </a:r>
            <a:r>
              <a:rPr lang="ko-KR" altLang="en-US" sz="1100" dirty="0" err="1">
                <a:solidFill>
                  <a:schemeClr val="tx1"/>
                </a:solidFill>
              </a:rPr>
              <a:t>로트번호</a:t>
            </a:r>
            <a:r>
              <a:rPr lang="ko-KR" altLang="en-US" sz="1100" dirty="0">
                <a:solidFill>
                  <a:schemeClr val="tx1"/>
                </a:solidFill>
              </a:rPr>
              <a:t> 확인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>
            <a:off x="153731" y="0"/>
            <a:ext cx="100148" cy="6858000"/>
            <a:chOff x="11586754" y="0"/>
            <a:chExt cx="100148" cy="6858000"/>
          </a:xfrm>
        </p:grpSpPr>
        <p:cxnSp>
          <p:nvCxnSpPr>
            <p:cNvPr id="55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6352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95311" y="37920"/>
            <a:ext cx="1122925" cy="6782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o-KR" altLang="en-US" sz="1600" b="1" dirty="0">
                <a:solidFill>
                  <a:schemeClr val="tx2"/>
                </a:solidFill>
                <a:ea typeface="Vollkorn"/>
                <a:cs typeface="Vollkorn"/>
                <a:sym typeface="Vollkorn"/>
              </a:rPr>
              <a:t>주요 매출처 </a:t>
            </a:r>
          </a:p>
        </p:txBody>
      </p:sp>
      <p:sp>
        <p:nvSpPr>
          <p:cNvPr id="30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387226" y="1499292"/>
            <a:ext cx="854581" cy="33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제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품 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경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쟁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 err="1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력</a:t>
            </a:r>
            <a:endParaRPr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  <p:sp>
        <p:nvSpPr>
          <p:cNvPr id="19" name="직사각형 18"/>
          <p:cNvSpPr/>
          <p:nvPr/>
        </p:nvSpPr>
        <p:spPr>
          <a:xfrm rot="5400000">
            <a:off x="7661788" y="-937866"/>
            <a:ext cx="646521" cy="4303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62592" y="1014219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사일리지 필름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>
            <a:off x="153731" y="0"/>
            <a:ext cx="100148" cy="6858000"/>
            <a:chOff x="11586754" y="0"/>
            <a:chExt cx="100148" cy="6858000"/>
          </a:xfrm>
        </p:grpSpPr>
        <p:cxnSp>
          <p:nvCxnSpPr>
            <p:cNvPr id="15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171" y="2221906"/>
            <a:ext cx="2925523" cy="370033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4842" y="3006883"/>
            <a:ext cx="6229885" cy="18321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44842" y="2068164"/>
            <a:ext cx="67361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들녁에서 볼 수 있는 마시 멜로우 모양의 곤포 사일리지는 수분이 많은 생초류 또는 건초 등을 원형으로 압축하여</a:t>
            </a:r>
            <a:r>
              <a:rPr lang="en-US" altLang="ko-KR" sz="1000" dirty="0"/>
              <a:t>, </a:t>
            </a:r>
          </a:p>
          <a:p>
            <a:r>
              <a:rPr lang="ko-KR" altLang="en-US" sz="1000" dirty="0"/>
              <a:t>특수 필름을 여러 차례 감아서 밀봉 시킨 것으로 적정한 발효 기간을 거치고 나면</a:t>
            </a:r>
            <a:r>
              <a:rPr lang="en-US" altLang="ko-KR" sz="1000" dirty="0"/>
              <a:t>, </a:t>
            </a:r>
            <a:r>
              <a:rPr lang="ko-KR" altLang="en-US" sz="1000" dirty="0"/>
              <a:t>곤포 사일리지 한 롤</a:t>
            </a:r>
            <a:r>
              <a:rPr lang="en-US" altLang="ko-KR" sz="1000" dirty="0"/>
              <a:t>(Roll)</a:t>
            </a:r>
            <a:r>
              <a:rPr lang="ko-KR" altLang="en-US" sz="1000" dirty="0"/>
              <a:t>당</a:t>
            </a:r>
            <a:r>
              <a:rPr lang="en-US" altLang="ko-KR" sz="1000" dirty="0"/>
              <a:t> </a:t>
            </a:r>
          </a:p>
          <a:p>
            <a:r>
              <a:rPr lang="ko-KR" altLang="en-US" sz="1000" dirty="0"/>
              <a:t>소 </a:t>
            </a:r>
            <a:r>
              <a:rPr lang="en-US" altLang="ko-KR" sz="1000" dirty="0"/>
              <a:t>50</a:t>
            </a:r>
            <a:r>
              <a:rPr lang="ko-KR" altLang="en-US" sz="1000" dirty="0"/>
              <a:t>여 마리가 하루에 먹을 수 있는  양의 영양가 높고 부드러운 사료가 됩니다</a:t>
            </a:r>
            <a:r>
              <a:rPr lang="en-US" altLang="ko-KR" sz="1000" dirty="0"/>
              <a:t>. </a:t>
            </a:r>
            <a:r>
              <a:rPr lang="ko-KR" altLang="en-US" sz="1000" dirty="0"/>
              <a:t>이때 사용되는 당사의 황소표 곤포용</a:t>
            </a:r>
            <a:endParaRPr lang="en-US" altLang="ko-KR" sz="1000" dirty="0"/>
          </a:p>
          <a:p>
            <a:r>
              <a:rPr lang="ko-KR" altLang="en-US" sz="1000" dirty="0"/>
              <a:t>사일리지 랩이며</a:t>
            </a:r>
            <a:r>
              <a:rPr lang="en-US" altLang="ko-KR" sz="1000" dirty="0"/>
              <a:t>, </a:t>
            </a:r>
            <a:r>
              <a:rPr lang="ko-KR" altLang="en-US" sz="1000" dirty="0"/>
              <a:t>가격 경쟁력과 소비자가 판단하는 최고의 품질은 전국에 정평이 나있습니다</a:t>
            </a:r>
            <a:r>
              <a:rPr lang="en-US" altLang="ko-KR" sz="1000" dirty="0"/>
              <a:t>.</a:t>
            </a:r>
          </a:p>
          <a:p>
            <a:r>
              <a:rPr lang="ko-KR" altLang="en-US" sz="1000" dirty="0"/>
              <a:t>유백색</a:t>
            </a:r>
            <a:r>
              <a:rPr lang="en-US" altLang="ko-KR" sz="1000" dirty="0"/>
              <a:t>, </a:t>
            </a:r>
            <a:r>
              <a:rPr lang="ko-KR" altLang="en-US" sz="1000" dirty="0"/>
              <a:t>연그린</a:t>
            </a:r>
            <a:r>
              <a:rPr lang="en-US" altLang="ko-KR" sz="1000" dirty="0"/>
              <a:t>, </a:t>
            </a:r>
            <a:r>
              <a:rPr lang="ko-KR" altLang="en-US" sz="1000" dirty="0"/>
              <a:t>화이트</a:t>
            </a:r>
            <a:r>
              <a:rPr lang="en-US" altLang="ko-KR" sz="1000" dirty="0"/>
              <a:t>,</a:t>
            </a:r>
            <a:r>
              <a:rPr lang="ko-KR" altLang="en-US" sz="1000" dirty="0"/>
              <a:t> 다양한 제품이 있습니다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0220286"/>
              </p:ext>
            </p:extLst>
          </p:nvPr>
        </p:nvGraphicFramePr>
        <p:xfrm>
          <a:off x="4875361" y="5069822"/>
          <a:ext cx="6003435" cy="11087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6875">
                  <a:extLst>
                    <a:ext uri="{9D8B030D-6E8A-4147-A177-3AD203B41FA5}">
                      <a16:colId xmlns:a16="http://schemas.microsoft.com/office/drawing/2014/main" xmlns="" val="1370746292"/>
                    </a:ext>
                  </a:extLst>
                </a:gridCol>
                <a:gridCol w="4956560">
                  <a:extLst>
                    <a:ext uri="{9D8B030D-6E8A-4147-A177-3AD203B41FA5}">
                      <a16:colId xmlns:a16="http://schemas.microsoft.com/office/drawing/2014/main" xmlns="" val="995042583"/>
                    </a:ext>
                  </a:extLst>
                </a:gridCol>
              </a:tblGrid>
              <a:tr h="110878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55909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40800" y="5231801"/>
            <a:ext cx="35573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-</a:t>
            </a:r>
            <a:r>
              <a:rPr lang="ko-KR" altLang="en-US" sz="1100" b="1" dirty="0">
                <a:solidFill>
                  <a:schemeClr val="bg1"/>
                </a:solidFill>
              </a:rPr>
              <a:t>내용물 영양소 보호 불필요한 발효 과정 억제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r>
              <a:rPr lang="en-US" altLang="ko-KR" sz="1100" b="1" dirty="0">
                <a:solidFill>
                  <a:schemeClr val="bg1"/>
                </a:solidFill>
              </a:rPr>
              <a:t>-</a:t>
            </a:r>
            <a:r>
              <a:rPr lang="ko-KR" altLang="en-US" sz="1100" b="1" dirty="0">
                <a:solidFill>
                  <a:schemeClr val="bg1"/>
                </a:solidFill>
              </a:rPr>
              <a:t>햇볕과 공기차단하여 사료를 적절하게 발효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r>
              <a:rPr lang="en-US" altLang="ko-KR" sz="1100" b="1" dirty="0">
                <a:solidFill>
                  <a:schemeClr val="bg1"/>
                </a:solidFill>
              </a:rPr>
              <a:t>-</a:t>
            </a:r>
            <a:r>
              <a:rPr lang="ko-KR" altLang="en-US" sz="1100" b="1" dirty="0">
                <a:solidFill>
                  <a:schemeClr val="bg1"/>
                </a:solidFill>
              </a:rPr>
              <a:t>목초의 수분이 높아도 </a:t>
            </a:r>
            <a:r>
              <a:rPr lang="ko-KR" altLang="en-US" sz="1100" b="1" dirty="0" err="1">
                <a:solidFill>
                  <a:schemeClr val="bg1"/>
                </a:solidFill>
              </a:rPr>
              <a:t>랩핑</a:t>
            </a:r>
            <a:r>
              <a:rPr lang="ko-KR" altLang="en-US" sz="1100" b="1" dirty="0">
                <a:solidFill>
                  <a:schemeClr val="bg1"/>
                </a:solidFill>
              </a:rPr>
              <a:t> 가능하여 기후 영향 小</a:t>
            </a:r>
            <a:endParaRPr lang="en-US" altLang="ko-KR" sz="1100" b="1" dirty="0">
              <a:solidFill>
                <a:schemeClr val="bg1"/>
              </a:solidFill>
            </a:endParaRPr>
          </a:p>
          <a:p>
            <a:r>
              <a:rPr lang="en-US" altLang="ko-KR" sz="1100" b="1" dirty="0">
                <a:solidFill>
                  <a:schemeClr val="bg1"/>
                </a:solidFill>
              </a:rPr>
              <a:t>-</a:t>
            </a:r>
            <a:r>
              <a:rPr lang="ko-KR" altLang="en-US" sz="1100" b="1" dirty="0" err="1">
                <a:solidFill>
                  <a:schemeClr val="bg1"/>
                </a:solidFill>
              </a:rPr>
              <a:t>점착력과</a:t>
            </a:r>
            <a:r>
              <a:rPr lang="ko-KR" altLang="en-US" sz="1100" b="1" dirty="0">
                <a:solidFill>
                  <a:schemeClr val="bg1"/>
                </a:solidFill>
              </a:rPr>
              <a:t> 내후성이 우수하여 사료 품질을 장기간 유지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6561" y="5485716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</a:rPr>
              <a:t>제품 경쟁력</a:t>
            </a:r>
          </a:p>
        </p:txBody>
      </p:sp>
    </p:spTree>
    <p:extLst>
      <p:ext uri="{BB962C8B-B14F-4D97-AF65-F5344CB8AC3E}">
        <p14:creationId xmlns:p14="http://schemas.microsoft.com/office/powerpoint/2010/main" xmlns="" val="107331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8226" y="11747"/>
            <a:ext cx="1122925" cy="6782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/>
          </a:p>
          <a:p>
            <a:pPr algn="ctr"/>
            <a:endParaRPr lang="en-US" altLang="ko-KR" sz="3600" b="1" dirty="0"/>
          </a:p>
        </p:txBody>
      </p:sp>
      <p:sp>
        <p:nvSpPr>
          <p:cNvPr id="8" name="직사각형 7"/>
          <p:cNvSpPr/>
          <p:nvPr/>
        </p:nvSpPr>
        <p:spPr>
          <a:xfrm rot="5400000">
            <a:off x="7802464" y="-913914"/>
            <a:ext cx="646521" cy="4303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6999" y="1037641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스트레치  랩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263" y="2036392"/>
            <a:ext cx="2925523" cy="3648191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342267"/>
              </p:ext>
            </p:extLst>
          </p:nvPr>
        </p:nvGraphicFramePr>
        <p:xfrm>
          <a:off x="5325440" y="4514335"/>
          <a:ext cx="6003435" cy="1235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6875">
                  <a:extLst>
                    <a:ext uri="{9D8B030D-6E8A-4147-A177-3AD203B41FA5}">
                      <a16:colId xmlns:a16="http://schemas.microsoft.com/office/drawing/2014/main" xmlns="" val="1370746292"/>
                    </a:ext>
                  </a:extLst>
                </a:gridCol>
                <a:gridCol w="4956560">
                  <a:extLst>
                    <a:ext uri="{9D8B030D-6E8A-4147-A177-3AD203B41FA5}">
                      <a16:colId xmlns:a16="http://schemas.microsoft.com/office/drawing/2014/main" xmlns="" val="995042583"/>
                    </a:ext>
                  </a:extLst>
                </a:gridCol>
              </a:tblGrid>
              <a:tr h="123583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55909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02422" y="4561198"/>
            <a:ext cx="4860626" cy="1284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-</a:t>
            </a:r>
            <a:r>
              <a:rPr lang="ko-KR" altLang="en-US" sz="1100" dirty="0">
                <a:solidFill>
                  <a:schemeClr val="bg1"/>
                </a:solidFill>
              </a:rPr>
              <a:t>뛰어난 </a:t>
            </a:r>
            <a:r>
              <a:rPr lang="ko-KR" altLang="en-US" sz="1100" dirty="0" err="1">
                <a:solidFill>
                  <a:schemeClr val="bg1"/>
                </a:solidFill>
              </a:rPr>
              <a:t>신장율로</a:t>
            </a:r>
            <a:r>
              <a:rPr lang="ko-KR" altLang="en-US" sz="1100" dirty="0">
                <a:solidFill>
                  <a:schemeClr val="bg1"/>
                </a:solidFill>
              </a:rPr>
              <a:t> 포장 작업이 용이함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  <a:r>
              <a:rPr lang="en-US" altLang="ko-KR" sz="1050" dirty="0">
                <a:solidFill>
                  <a:schemeClr val="bg1"/>
                </a:solidFill>
              </a:rPr>
              <a:t>(</a:t>
            </a:r>
            <a:r>
              <a:rPr lang="ko-KR" altLang="en-US" sz="1050" dirty="0">
                <a:solidFill>
                  <a:schemeClr val="bg1"/>
                </a:solidFill>
              </a:rPr>
              <a:t>수출용콘테이너</a:t>
            </a:r>
            <a:r>
              <a:rPr lang="en-US" altLang="ko-KR" sz="1050" dirty="0">
                <a:solidFill>
                  <a:schemeClr val="bg1"/>
                </a:solidFill>
              </a:rPr>
              <a:t>,</a:t>
            </a:r>
            <a:r>
              <a:rPr lang="ko-KR" altLang="en-US" sz="1050" dirty="0">
                <a:solidFill>
                  <a:schemeClr val="bg1"/>
                </a:solidFill>
              </a:rPr>
              <a:t>전자 제품 및 기계부품</a:t>
            </a:r>
            <a:r>
              <a:rPr lang="en-US" altLang="ko-KR" sz="1050" dirty="0">
                <a:solidFill>
                  <a:schemeClr val="bg1"/>
                </a:solidFill>
              </a:rPr>
              <a:t>, </a:t>
            </a:r>
            <a:r>
              <a:rPr lang="ko-KR" altLang="en-US" sz="1050" dirty="0">
                <a:solidFill>
                  <a:schemeClr val="bg1"/>
                </a:solidFill>
              </a:rPr>
              <a:t>생활용품 및</a:t>
            </a:r>
            <a:r>
              <a:rPr lang="en-US" altLang="ko-KR" sz="1050" dirty="0">
                <a:solidFill>
                  <a:schemeClr val="bg1"/>
                </a:solidFill>
              </a:rPr>
              <a:t>,</a:t>
            </a:r>
            <a:r>
              <a:rPr lang="ko-KR" altLang="en-US" sz="1050" dirty="0">
                <a:solidFill>
                  <a:schemeClr val="bg1"/>
                </a:solidFill>
              </a:rPr>
              <a:t>벽돌</a:t>
            </a:r>
            <a:r>
              <a:rPr lang="en-US" altLang="ko-KR" sz="1050" dirty="0">
                <a:solidFill>
                  <a:schemeClr val="bg1"/>
                </a:solidFill>
              </a:rPr>
              <a:t>,</a:t>
            </a:r>
            <a:r>
              <a:rPr lang="ko-KR" altLang="en-US" sz="1050" dirty="0">
                <a:solidFill>
                  <a:schemeClr val="bg1"/>
                </a:solidFill>
              </a:rPr>
              <a:t>각종 </a:t>
            </a:r>
            <a:r>
              <a:rPr lang="ko-KR" altLang="en-US" sz="1050" dirty="0" err="1">
                <a:solidFill>
                  <a:schemeClr val="bg1"/>
                </a:solidFill>
              </a:rPr>
              <a:t>원료등</a:t>
            </a:r>
            <a:r>
              <a:rPr lang="ko-KR" altLang="en-US" sz="1050" dirty="0">
                <a:solidFill>
                  <a:schemeClr val="bg1"/>
                </a:solidFill>
              </a:rPr>
              <a:t> 다양한 </a:t>
            </a:r>
            <a:endParaRPr lang="en-US" altLang="ko-KR" sz="1050" dirty="0">
              <a:solidFill>
                <a:schemeClr val="bg1"/>
              </a:solidFill>
            </a:endParaRPr>
          </a:p>
          <a:p>
            <a:r>
              <a:rPr lang="ko-KR" altLang="en-US" sz="1050" dirty="0">
                <a:solidFill>
                  <a:schemeClr val="bg1"/>
                </a:solidFill>
              </a:rPr>
              <a:t>  분야에 사용</a:t>
            </a:r>
            <a:r>
              <a:rPr lang="en-US" altLang="ko-KR" sz="1050" dirty="0">
                <a:solidFill>
                  <a:schemeClr val="bg1"/>
                </a:solidFill>
              </a:rPr>
              <a:t>)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-</a:t>
            </a:r>
            <a:r>
              <a:rPr lang="ko-KR" altLang="en-US" sz="1100" dirty="0">
                <a:solidFill>
                  <a:schemeClr val="bg1"/>
                </a:solidFill>
              </a:rPr>
              <a:t>투명성과 광택성이 우수하여 상품가치  </a:t>
            </a:r>
            <a:r>
              <a:rPr lang="ko-KR" altLang="en-US" sz="1100" dirty="0" err="1">
                <a:solidFill>
                  <a:schemeClr val="bg1"/>
                </a:solidFill>
              </a:rPr>
              <a:t>높힘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-</a:t>
            </a:r>
            <a:r>
              <a:rPr lang="ko-KR" altLang="en-US" sz="1100" dirty="0">
                <a:solidFill>
                  <a:schemeClr val="bg1"/>
                </a:solidFill>
              </a:rPr>
              <a:t>연신 후 자가 점착력 유지로 응력</a:t>
            </a:r>
            <a:r>
              <a:rPr lang="en-US" altLang="ko-KR" sz="1100" dirty="0">
                <a:solidFill>
                  <a:schemeClr val="bg1"/>
                </a:solidFill>
              </a:rPr>
              <a:t>,</a:t>
            </a:r>
            <a:r>
              <a:rPr lang="ko-KR" altLang="en-US" sz="1100" dirty="0">
                <a:solidFill>
                  <a:schemeClr val="bg1"/>
                </a:solidFill>
              </a:rPr>
              <a:t>보존력 우수</a:t>
            </a:r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-</a:t>
            </a:r>
            <a:r>
              <a:rPr lang="ko-KR" altLang="en-US" sz="1100" dirty="0">
                <a:solidFill>
                  <a:schemeClr val="bg1"/>
                </a:solidFill>
              </a:rPr>
              <a:t>고품질 원자재 투입과 기계 공정의 표준화로 투명성이 높음</a:t>
            </a:r>
            <a:endParaRPr lang="ko-KR" altLang="en-US" sz="1100" dirty="0"/>
          </a:p>
          <a:p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5316" y="2036392"/>
            <a:ext cx="6193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당사의 스트레치필름은 </a:t>
            </a:r>
            <a:r>
              <a:rPr lang="en-US" altLang="ko-KR" sz="1000" dirty="0"/>
              <a:t>5layers </a:t>
            </a:r>
            <a:r>
              <a:rPr lang="ko-KR" altLang="en-US" sz="1000" dirty="0"/>
              <a:t>구조의 다층필름으로 포장물류산업의 일대 혁신을 가져왔으며 각종 산업용</a:t>
            </a:r>
            <a:r>
              <a:rPr lang="en-US" altLang="ko-KR" sz="1000" dirty="0"/>
              <a:t>,</a:t>
            </a:r>
          </a:p>
          <a:p>
            <a:r>
              <a:rPr lang="ko-KR" altLang="en-US" sz="1000" dirty="0"/>
              <a:t>공업용 팔레트 포장에 널리 이용되고 있습니다</a:t>
            </a:r>
            <a:r>
              <a:rPr lang="en-US" altLang="ko-KR" sz="1000" dirty="0"/>
              <a:t>. </a:t>
            </a:r>
            <a:r>
              <a:rPr lang="ko-KR" altLang="en-US" sz="1000" dirty="0"/>
              <a:t>인장력과  신장율이 우수하여 외부 충격 및 모서리에 의한 찢김에도 온전한 상태를 유지하고 단위면적당 포장재의 사용을 절감시켜줍니다</a:t>
            </a:r>
            <a:r>
              <a:rPr lang="en-US" altLang="ko-KR" sz="1000" dirty="0"/>
              <a:t>.</a:t>
            </a:r>
            <a:br>
              <a:rPr lang="en-US" altLang="ko-KR" sz="1000" dirty="0"/>
            </a:br>
            <a:r>
              <a:rPr lang="ko-KR" altLang="en-US" sz="1000" dirty="0"/>
              <a:t>뛰어난 점착력으로 제품 운송 시 흔들림에 의한 제품 파손을 방지하며 제품 표면을 보호하고 비나 눈</a:t>
            </a:r>
            <a:r>
              <a:rPr lang="en-US" altLang="ko-KR" sz="1000" dirty="0"/>
              <a:t>, </a:t>
            </a:r>
            <a:r>
              <a:rPr lang="ko-KR" altLang="en-US" sz="1000" dirty="0"/>
              <a:t>이물질로 부터의 오염을 방지해줍니다</a:t>
            </a:r>
            <a:r>
              <a:rPr lang="en-US" altLang="ko-KR" sz="1000" dirty="0"/>
              <a:t>.</a:t>
            </a:r>
            <a:br>
              <a:rPr lang="en-US" altLang="ko-KR" sz="1000" dirty="0"/>
            </a:br>
            <a:r>
              <a:rPr lang="ko-KR" altLang="en-US" sz="1000" dirty="0"/>
              <a:t>투명성과 광택성이 우수하여 상품가치를 높여주고 </a:t>
            </a:r>
            <a:r>
              <a:rPr lang="ko-KR" altLang="en-US" sz="1000" dirty="0" err="1"/>
              <a:t>포장물의</a:t>
            </a:r>
            <a:r>
              <a:rPr lang="ko-KR" altLang="en-US" sz="1000" dirty="0"/>
              <a:t> 종류와 형태에 상관없이 포장 가능합니다</a:t>
            </a:r>
            <a:r>
              <a:rPr lang="en-US" altLang="ko-KR" sz="1000" dirty="0"/>
              <a:t>. </a:t>
            </a:r>
            <a:endParaRPr lang="ko-KR" altLang="en-US" sz="10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>
            <a:off x="153731" y="0"/>
            <a:ext cx="100148" cy="6858000"/>
            <a:chOff x="11586754" y="0"/>
            <a:chExt cx="100148" cy="6858000"/>
          </a:xfrm>
        </p:grpSpPr>
        <p:cxnSp>
          <p:nvCxnSpPr>
            <p:cNvPr id="17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317" y="2857915"/>
            <a:ext cx="6193319" cy="15945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42412" y="4926683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</a:rPr>
              <a:t>제품 경쟁력</a:t>
            </a:r>
          </a:p>
        </p:txBody>
      </p:sp>
      <p:sp>
        <p:nvSpPr>
          <p:cNvPr id="22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532397" y="1725428"/>
            <a:ext cx="854581" cy="33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제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품 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경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쟁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 err="1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력</a:t>
            </a:r>
            <a:endParaRPr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6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187" y="3121269"/>
            <a:ext cx="6611982" cy="163925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98226" y="11747"/>
            <a:ext cx="1122925" cy="6782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/>
          </a:p>
          <a:p>
            <a:pPr algn="ctr"/>
            <a:endParaRPr lang="en-US" altLang="ko-KR" sz="3600" b="1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160B4632-74FE-6243-88C3-AE5B11FC98E2}"/>
              </a:ext>
            </a:extLst>
          </p:cNvPr>
          <p:cNvGrpSpPr/>
          <p:nvPr/>
        </p:nvGrpSpPr>
        <p:grpSpPr>
          <a:xfrm>
            <a:off x="153731" y="0"/>
            <a:ext cx="100148" cy="6858000"/>
            <a:chOff x="11586754" y="0"/>
            <a:chExt cx="100148" cy="6858000"/>
          </a:xfrm>
        </p:grpSpPr>
        <p:cxnSp>
          <p:nvCxnSpPr>
            <p:cNvPr id="6" name="직선 연결선[R] 16">
              <a:extLst>
                <a:ext uri="{FF2B5EF4-FFF2-40B4-BE49-F238E27FC236}">
                  <a16:creationId xmlns:a16="http://schemas.microsoft.com/office/drawing/2014/main" xmlns="" id="{C918F527-98D5-7D4B-8EEF-D924B439A495}"/>
                </a:ext>
              </a:extLst>
            </p:cNvPr>
            <p:cNvCxnSpPr/>
            <p:nvPr/>
          </p:nvCxnSpPr>
          <p:spPr>
            <a:xfrm>
              <a:off x="11686902" y="0"/>
              <a:ext cx="0" cy="6858000"/>
            </a:xfrm>
            <a:prstGeom prst="line">
              <a:avLst/>
            </a:prstGeom>
            <a:noFill/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직선 연결선[R] 15">
              <a:extLst>
                <a:ext uri="{FF2B5EF4-FFF2-40B4-BE49-F238E27FC236}">
                  <a16:creationId xmlns:a16="http://schemas.microsoft.com/office/drawing/2014/main" xmlns="" id="{300CF1A5-A769-D64A-A59A-3B741D8579DE}"/>
                </a:ext>
              </a:extLst>
            </p:cNvPr>
            <p:cNvCxnSpPr/>
            <p:nvPr/>
          </p:nvCxnSpPr>
          <p:spPr>
            <a:xfrm>
              <a:off x="11586754" y="0"/>
              <a:ext cx="0" cy="6858000"/>
            </a:xfrm>
            <a:prstGeom prst="lin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" name="직사각형 7"/>
          <p:cNvSpPr/>
          <p:nvPr/>
        </p:nvSpPr>
        <p:spPr>
          <a:xfrm rot="5400000">
            <a:off x="7591728" y="-812472"/>
            <a:ext cx="646521" cy="43031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24598" y="1136671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섬유원단 포장용 필름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664" y="2567354"/>
            <a:ext cx="2925523" cy="3350091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5601305"/>
              </p:ext>
            </p:extLst>
          </p:nvPr>
        </p:nvGraphicFramePr>
        <p:xfrm>
          <a:off x="5148668" y="4760519"/>
          <a:ext cx="6167032" cy="12358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5403">
                  <a:extLst>
                    <a:ext uri="{9D8B030D-6E8A-4147-A177-3AD203B41FA5}">
                      <a16:colId xmlns:a16="http://schemas.microsoft.com/office/drawing/2014/main" xmlns="" val="1370746292"/>
                    </a:ext>
                  </a:extLst>
                </a:gridCol>
                <a:gridCol w="5091629">
                  <a:extLst>
                    <a:ext uri="{9D8B030D-6E8A-4147-A177-3AD203B41FA5}">
                      <a16:colId xmlns:a16="http://schemas.microsoft.com/office/drawing/2014/main" xmlns="" val="995042583"/>
                    </a:ext>
                  </a:extLst>
                </a:gridCol>
              </a:tblGrid>
              <a:tr h="123583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559091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5084436" y="2136467"/>
            <a:ext cx="61494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/>
              <a:t>염색 공단에서 가공된 섬유 원단의 크기에 맞추어 재단한 후 열을 가하여 밀봉하는 제품을 원단 포장용 </a:t>
            </a:r>
            <a:r>
              <a:rPr lang="en-US" altLang="ko-KR" sz="1000" dirty="0"/>
              <a:t>PE, PT </a:t>
            </a:r>
            <a:r>
              <a:rPr lang="ko-KR" altLang="en-US" sz="1000" dirty="0"/>
              <a:t>필름이라고 부릅니다</a:t>
            </a:r>
            <a:r>
              <a:rPr lang="en-US" altLang="ko-KR" sz="1000" dirty="0"/>
              <a:t>. </a:t>
            </a:r>
            <a:r>
              <a:rPr lang="ko-KR" altLang="en-US" sz="1000" dirty="0"/>
              <a:t>이름처럼 원단을 운송하는 과정에서 섬유의 컬러를 더욱 돋보이게 하고 이때 발생되는 외부 먼지나 오염</a:t>
            </a:r>
            <a:r>
              <a:rPr lang="en-US" altLang="ko-KR" sz="1000" dirty="0"/>
              <a:t>, </a:t>
            </a:r>
            <a:r>
              <a:rPr lang="ko-KR" altLang="en-US" sz="1000" dirty="0"/>
              <a:t>표면 흠집</a:t>
            </a:r>
            <a:r>
              <a:rPr lang="en-US" altLang="ko-KR" sz="1000" dirty="0"/>
              <a:t>, </a:t>
            </a:r>
            <a:r>
              <a:rPr lang="ko-KR" altLang="en-US" sz="1000" dirty="0"/>
              <a:t>이물질 등으로부터 원단을 보호합니다</a:t>
            </a:r>
            <a:r>
              <a:rPr lang="en-US" altLang="ko-KR" sz="1000" dirty="0"/>
              <a:t>.</a:t>
            </a:r>
            <a:br>
              <a:rPr lang="en-US" altLang="ko-KR" sz="1000" dirty="0"/>
            </a:br>
            <a:r>
              <a:rPr lang="ko-KR" altLang="en-US" sz="1000" dirty="0"/>
              <a:t>대정화학공업의 섬유 원단 포장용 필름은 부드러운 </a:t>
            </a:r>
            <a:r>
              <a:rPr lang="en-US" altLang="ko-KR" sz="1000" dirty="0"/>
              <a:t>PE </a:t>
            </a:r>
            <a:r>
              <a:rPr lang="ko-KR" altLang="en-US" sz="1000" dirty="0"/>
              <a:t>재질로 투명도가 높고 슬립성이 좋아서 비닐을 비볐을 때 부드럽게 밀려나 원단 포장 작업이 용이합니다</a:t>
            </a:r>
            <a:r>
              <a:rPr lang="en-US" altLang="ko-KR" sz="1000" dirty="0"/>
              <a:t>. </a:t>
            </a:r>
            <a:endParaRPr lang="ko-KR" alt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9186" y="4817154"/>
            <a:ext cx="3411511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-</a:t>
            </a:r>
            <a:r>
              <a:rPr lang="ko-KR" altLang="en-US" sz="1050" dirty="0">
                <a:solidFill>
                  <a:schemeClr val="bg1"/>
                </a:solidFill>
              </a:rPr>
              <a:t>무 첨가제로 제품 청정력이 우수하고 가공성이 뛰어남</a:t>
            </a:r>
            <a:endParaRPr lang="en-US" altLang="ko-KR" sz="1050" dirty="0">
              <a:solidFill>
                <a:schemeClr val="bg1"/>
              </a:solidFill>
            </a:endParaRPr>
          </a:p>
          <a:p>
            <a:r>
              <a:rPr lang="en-US" altLang="ko-KR" sz="1050" dirty="0">
                <a:solidFill>
                  <a:schemeClr val="bg1"/>
                </a:solidFill>
              </a:rPr>
              <a:t>-</a:t>
            </a:r>
            <a:r>
              <a:rPr lang="ko-KR" altLang="en-US" sz="1050" dirty="0">
                <a:solidFill>
                  <a:schemeClr val="bg1"/>
                </a:solidFill>
              </a:rPr>
              <a:t>인쇄 및 착색 작업이 용이</a:t>
            </a:r>
            <a:endParaRPr lang="en-US" altLang="ko-KR" sz="1050" dirty="0">
              <a:solidFill>
                <a:schemeClr val="bg1"/>
              </a:solidFill>
            </a:endParaRPr>
          </a:p>
          <a:p>
            <a:r>
              <a:rPr lang="en-US" altLang="ko-KR" sz="1050" dirty="0">
                <a:solidFill>
                  <a:schemeClr val="bg1"/>
                </a:solidFill>
              </a:rPr>
              <a:t>-</a:t>
            </a:r>
            <a:r>
              <a:rPr lang="ko-KR" altLang="en-US" sz="1050" dirty="0">
                <a:solidFill>
                  <a:schemeClr val="bg1"/>
                </a:solidFill>
              </a:rPr>
              <a:t>원단 포장시 표면코팅으로 원단 컬러가 돋보임</a:t>
            </a:r>
            <a:endParaRPr lang="en-US" altLang="ko-KR" sz="1050" dirty="0">
              <a:solidFill>
                <a:schemeClr val="bg1"/>
              </a:solidFill>
            </a:endParaRPr>
          </a:p>
          <a:p>
            <a:r>
              <a:rPr lang="en-US" altLang="ko-KR" sz="1050" dirty="0">
                <a:solidFill>
                  <a:schemeClr val="bg1"/>
                </a:solidFill>
              </a:rPr>
              <a:t>-</a:t>
            </a:r>
            <a:r>
              <a:rPr lang="ko-KR" altLang="en-US" sz="1050" dirty="0">
                <a:solidFill>
                  <a:schemeClr val="bg1"/>
                </a:solidFill>
              </a:rPr>
              <a:t>우수한 투명성과 유연도</a:t>
            </a:r>
            <a:r>
              <a:rPr lang="en-US" altLang="ko-KR" sz="1050" dirty="0">
                <a:solidFill>
                  <a:schemeClr val="bg1"/>
                </a:solidFill>
              </a:rPr>
              <a:t>,</a:t>
            </a:r>
            <a:r>
              <a:rPr lang="ko-KR" altLang="en-US" sz="1050" dirty="0">
                <a:solidFill>
                  <a:schemeClr val="bg1"/>
                </a:solidFill>
              </a:rPr>
              <a:t>높은 인장력을 자랑함</a:t>
            </a:r>
            <a:endParaRPr lang="en-US" altLang="ko-KR" sz="1050" dirty="0">
              <a:solidFill>
                <a:schemeClr val="bg1"/>
              </a:solidFill>
            </a:endParaRPr>
          </a:p>
          <a:p>
            <a:r>
              <a:rPr lang="en-US" altLang="ko-KR" sz="1050" dirty="0">
                <a:solidFill>
                  <a:schemeClr val="bg1"/>
                </a:solidFill>
              </a:rPr>
              <a:t>-</a:t>
            </a:r>
            <a:r>
              <a:rPr lang="ko-KR" altLang="en-US" sz="1050" dirty="0">
                <a:solidFill>
                  <a:schemeClr val="bg1"/>
                </a:solidFill>
              </a:rPr>
              <a:t>먼지가 쉽게 붙지않고 찢어지는 현상 없음</a:t>
            </a:r>
            <a:endParaRPr lang="en-US" altLang="ko-KR" sz="1050" dirty="0">
              <a:solidFill>
                <a:schemeClr val="bg1"/>
              </a:solidFill>
            </a:endParaRPr>
          </a:p>
          <a:p>
            <a:r>
              <a:rPr lang="en-US" altLang="ko-KR" sz="1050" dirty="0">
                <a:solidFill>
                  <a:schemeClr val="bg1"/>
                </a:solidFill>
              </a:rPr>
              <a:t>-</a:t>
            </a:r>
            <a:r>
              <a:rPr lang="ko-KR" altLang="en-US" sz="1050" dirty="0">
                <a:solidFill>
                  <a:schemeClr val="bg1"/>
                </a:solidFill>
              </a:rPr>
              <a:t>특허 등록된 시스템에 의해  생산 되는 양질의 제</a:t>
            </a:r>
            <a:r>
              <a:rPr lang="ko-KR" altLang="en-US" sz="1100" dirty="0">
                <a:solidFill>
                  <a:schemeClr val="bg1"/>
                </a:solidFill>
              </a:rPr>
              <a:t>품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668" y="5239936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</a:rPr>
              <a:t> 제품 경쟁력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664" y="2567354"/>
            <a:ext cx="2925523" cy="3342407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9" name="Google Shape;124;p15">
            <a:extLst>
              <a:ext uri="{FF2B5EF4-FFF2-40B4-BE49-F238E27FC236}">
                <a16:creationId xmlns:a16="http://schemas.microsoft.com/office/drawing/2014/main" xmlns="" id="{C5195820-19D2-467E-88F6-002C45FDA49C}"/>
              </a:ext>
            </a:extLst>
          </p:cNvPr>
          <p:cNvSpPr txBox="1"/>
          <p:nvPr/>
        </p:nvSpPr>
        <p:spPr>
          <a:xfrm>
            <a:off x="532397" y="1725428"/>
            <a:ext cx="854581" cy="33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제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품 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경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쟁</a:t>
            </a:r>
            <a:endParaRPr lang="en-US" altLang="ko-KR"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200" b="1" dirty="0" err="1">
                <a:solidFill>
                  <a:schemeClr val="bg1"/>
                </a:solidFill>
                <a:latin typeface="+mj-lt"/>
                <a:ea typeface="Vollkorn"/>
                <a:cs typeface="Vollkorn"/>
                <a:sym typeface="Vollkorn"/>
              </a:rPr>
              <a:t>력</a:t>
            </a:r>
            <a:endParaRPr sz="3200" b="1" dirty="0">
              <a:solidFill>
                <a:schemeClr val="bg1"/>
              </a:solidFill>
              <a:latin typeface="+mj-lt"/>
              <a:ea typeface="Vollkorn"/>
              <a:cs typeface="Vollkorn"/>
              <a:sym typeface="Vollkor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86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예스종합-관리계획서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FC000"/>
      </a:accent1>
      <a:accent2>
        <a:srgbClr val="1D3D63"/>
      </a:accent2>
      <a:accent3>
        <a:srgbClr val="3871B6"/>
      </a:accent3>
      <a:accent4>
        <a:srgbClr val="5E91CE"/>
      </a:accent4>
      <a:accent5>
        <a:srgbClr val="95B6DF"/>
      </a:accent5>
      <a:accent6>
        <a:srgbClr val="7F7F7F"/>
      </a:accent6>
      <a:hlink>
        <a:srgbClr val="9454C3"/>
      </a:hlink>
      <a:folHlink>
        <a:srgbClr val="3EBBF0"/>
      </a:folHlink>
    </a:clrScheme>
    <a:fontScheme name="사용자 지정 120">
      <a:majorFont>
        <a:latin typeface="Noto Sans"/>
        <a:ea typeface="맑은 고딕"/>
        <a:cs typeface=""/>
      </a:majorFont>
      <a:minorFont>
        <a:latin typeface="Noto Sans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1433</Words>
  <Application>Microsoft Office PowerPoint</Application>
  <PresentationFormat>사용자 지정</PresentationFormat>
  <Paragraphs>419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굴림</vt:lpstr>
      <vt:lpstr>Arial</vt:lpstr>
      <vt:lpstr>Noto Sans</vt:lpstr>
      <vt:lpstr>맑은 고딕</vt:lpstr>
      <vt:lpstr>바탕체</vt:lpstr>
      <vt:lpstr>Vollkorn</vt:lpstr>
      <vt:lpstr>Wingdings</vt:lpstr>
      <vt:lpstr>나눔고딕</vt:lpstr>
      <vt:lpstr>한컴바탕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Manager>예스폼 디자인팀</Manager>
  <Company>(주)예스폼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파워포인트</dc:title>
  <dc:subject>파워포인트 템플릿, 파워포인트 배경, PPT 템플릿, 프리젠테이션, 다이어그램, 차트</dc:subject>
  <dc:creator>YESFORM by BR.YOON</dc:creator>
  <cp:keywords>PPT, PPT Templates, Presentation, Diagram, Chart, Yesform, Google slides, Keynote, 예스폼, 배경PPT</cp:keywords>
  <dc:description>본 문서의 저작권은 예스폼(YESFORM)에 있으며 무단 복제 배포시 법적인 제재를 받을 수 있습니다.</dc:description>
  <cp:lastModifiedBy>허상</cp:lastModifiedBy>
  <cp:revision>148</cp:revision>
  <cp:lastPrinted>2024-03-08T00:36:55Z</cp:lastPrinted>
  <dcterms:created xsi:type="dcterms:W3CDTF">2019-08-14T05:18:52Z</dcterms:created>
  <dcterms:modified xsi:type="dcterms:W3CDTF">2025-07-23T05:29:16Z</dcterms:modified>
  <cp:category>http://powerpoint.yesform.com/</cp:category>
</cp:coreProperties>
</file>